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308" r:id="rId3"/>
    <p:sldId id="311" r:id="rId4"/>
    <p:sldId id="310" r:id="rId5"/>
    <p:sldId id="323" r:id="rId6"/>
    <p:sldId id="326" r:id="rId7"/>
    <p:sldId id="312" r:id="rId8"/>
    <p:sldId id="318" r:id="rId9"/>
    <p:sldId id="322" r:id="rId10"/>
    <p:sldId id="317" r:id="rId11"/>
    <p:sldId id="341" r:id="rId12"/>
    <p:sldId id="325" r:id="rId13"/>
    <p:sldId id="313" r:id="rId14"/>
    <p:sldId id="319" r:id="rId15"/>
    <p:sldId id="320" r:id="rId16"/>
    <p:sldId id="314" r:id="rId17"/>
    <p:sldId id="324" r:id="rId18"/>
    <p:sldId id="327" r:id="rId19"/>
    <p:sldId id="315" r:id="rId20"/>
  </p:sldIdLst>
  <p:sldSz cx="12192000" cy="6858000"/>
  <p:notesSz cx="6858000" cy="9144000"/>
  <p:embeddedFontLst>
    <p:embeddedFont>
      <p:font typeface="思源黑体 CN Heavy" panose="020B0A00000000000000" pitchFamily="34" charset="-122"/>
      <p:bold r:id="rId25"/>
    </p:embeddedFont>
    <p:embeddedFont>
      <p:font typeface="思源黑体 CN Light" panose="020B0300000000000000" pitchFamily="34" charset="-122"/>
      <p:regular r:id="rId26"/>
    </p:embeddedFont>
    <p:embeddedFont>
      <p:font typeface="思源宋体 CN" panose="02020400000000000000" pitchFamily="18" charset="-122"/>
      <p:regular r:id="rId27"/>
    </p:embeddedFont>
    <p:embeddedFont>
      <p:font typeface="Fira Sans Condensed SemiBold" panose="020B0603050000020004"/>
      <p:bold r:id="rId28"/>
    </p:embeddedFont>
    <p:embeddedFont>
      <p:font typeface="Poppins SemiBold" panose="02000000000000000000" pitchFamily="2" charset="0"/>
      <p:bold r:id="rId29"/>
    </p:embeddedFont>
    <p:embeddedFont>
      <p:font typeface="字魂105号-简雅黑" panose="00000500000000000000" pitchFamily="2" charset="-122"/>
      <p:regular r:id="rId30"/>
    </p:embeddedFont>
    <p:embeddedFont>
      <p:font typeface="等线" panose="02010600030101010101" charset="-122"/>
      <p:regular r:id="rId31"/>
    </p:embeddedFont>
    <p:embeddedFont>
      <p:font typeface="等线 Light" panose="02010600030101010101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4A5"/>
    <a:srgbClr val="245F6C"/>
    <a:srgbClr val="3E5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7356" autoAdjust="0"/>
    <p:restoredTop sz="94660"/>
  </p:normalViewPr>
  <p:slideViewPr>
    <p:cSldViewPr snapToGrid="0">
      <p:cViewPr>
        <p:scale>
          <a:sx n="50" d="100"/>
          <a:sy n="50" d="100"/>
        </p:scale>
        <p:origin x="104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37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ECD6D-6B2D-4EAC-B2D7-F3E654A2C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F74A8-11B3-43D8-A79C-785081DA01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70" b="5342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8" y="1161606"/>
            <a:ext cx="4770909" cy="4770909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430958" y="1056925"/>
            <a:ext cx="209363" cy="209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94395" y="4871362"/>
            <a:ext cx="209363" cy="209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0970" r="6020" b="21013"/>
          <a:stretch>
            <a:fillRect/>
          </a:stretch>
        </p:blipFill>
        <p:spPr>
          <a:xfrm>
            <a:off x="4815033" y="593202"/>
            <a:ext cx="7096483" cy="56715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38470" y="2673350"/>
            <a:ext cx="5317490" cy="11087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分布式训练中的组通信</a:t>
            </a:r>
            <a:endParaRPr lang="zh-CN" altLang="en-US" sz="4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07833" y="3782294"/>
            <a:ext cx="3023422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计算机学院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2211290 </a:t>
            </a: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姚知言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并行程序设计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Open T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opic</a:t>
            </a:r>
            <a:endParaRPr lang="en-US" altLang="zh-CN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9250194" y="2591188"/>
            <a:ext cx="83474" cy="2047078"/>
            <a:chOff x="687750" y="-33700"/>
            <a:chExt cx="64500" cy="1581771"/>
          </a:xfrm>
          <a:solidFill>
            <a:schemeClr val="bg1"/>
          </a:solidFill>
        </p:grpSpPr>
        <p:cxnSp>
          <p:nvCxnSpPr>
            <p:cNvPr id="25" name="Google Shape;221;p28"/>
            <p:cNvCxnSpPr/>
            <p:nvPr/>
          </p:nvCxnSpPr>
          <p:spPr>
            <a:xfrm rot="10800000">
              <a:off x="720000" y="-33700"/>
              <a:ext cx="0" cy="100770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" name="Google Shape;222;p28"/>
            <p:cNvGrpSpPr/>
            <p:nvPr/>
          </p:nvGrpSpPr>
          <p:grpSpPr>
            <a:xfrm>
              <a:off x="687750" y="1096650"/>
              <a:ext cx="64500" cy="451421"/>
              <a:chOff x="687750" y="1096650"/>
              <a:chExt cx="64500" cy="451421"/>
            </a:xfrm>
            <a:grpFill/>
          </p:grpSpPr>
          <p:sp>
            <p:nvSpPr>
              <p:cNvPr id="27" name="Google Shape;223;p28"/>
              <p:cNvSpPr/>
              <p:nvPr/>
            </p:nvSpPr>
            <p:spPr>
              <a:xfrm>
                <a:off x="687750" y="1483571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  <p:sp>
            <p:nvSpPr>
              <p:cNvPr id="28" name="Google Shape;224;p28"/>
              <p:cNvSpPr/>
              <p:nvPr/>
            </p:nvSpPr>
            <p:spPr>
              <a:xfrm>
                <a:off x="687750" y="1290111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  <p:sp>
            <p:nvSpPr>
              <p:cNvPr id="29" name="Google Shape;225;p28"/>
              <p:cNvSpPr/>
              <p:nvPr/>
            </p:nvSpPr>
            <p:spPr>
              <a:xfrm>
                <a:off x="687750" y="1096650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 rot="5400000">
            <a:off x="7068540" y="1222813"/>
            <a:ext cx="83474" cy="2047078"/>
            <a:chOff x="687750" y="-33700"/>
            <a:chExt cx="64500" cy="1581771"/>
          </a:xfrm>
          <a:solidFill>
            <a:schemeClr val="bg1"/>
          </a:solidFill>
        </p:grpSpPr>
        <p:cxnSp>
          <p:nvCxnSpPr>
            <p:cNvPr id="20" name="Google Shape;221;p28"/>
            <p:cNvCxnSpPr/>
            <p:nvPr/>
          </p:nvCxnSpPr>
          <p:spPr>
            <a:xfrm rot="10800000">
              <a:off x="720000" y="-33700"/>
              <a:ext cx="0" cy="100770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" name="Google Shape;222;p28"/>
            <p:cNvGrpSpPr/>
            <p:nvPr/>
          </p:nvGrpSpPr>
          <p:grpSpPr>
            <a:xfrm>
              <a:off x="687750" y="1096650"/>
              <a:ext cx="64500" cy="451421"/>
              <a:chOff x="687750" y="1096650"/>
              <a:chExt cx="64500" cy="451421"/>
            </a:xfrm>
            <a:grpFill/>
          </p:grpSpPr>
          <p:sp>
            <p:nvSpPr>
              <p:cNvPr id="22" name="Google Shape;223;p28"/>
              <p:cNvSpPr/>
              <p:nvPr/>
            </p:nvSpPr>
            <p:spPr>
              <a:xfrm>
                <a:off x="687750" y="1483571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  <p:sp>
            <p:nvSpPr>
              <p:cNvPr id="23" name="Google Shape;224;p28"/>
              <p:cNvSpPr/>
              <p:nvPr/>
            </p:nvSpPr>
            <p:spPr>
              <a:xfrm>
                <a:off x="687750" y="1290111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  <p:sp>
            <p:nvSpPr>
              <p:cNvPr id="24" name="Google Shape;225;p28"/>
              <p:cNvSpPr/>
              <p:nvPr/>
            </p:nvSpPr>
            <p:spPr>
              <a:xfrm>
                <a:off x="687750" y="1096650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</p:grpSp>
      </p:grpSp>
      <p:sp>
        <p:nvSpPr>
          <p:cNvPr id="30" name="Rectangle: Rounded Corners 16"/>
          <p:cNvSpPr/>
          <p:nvPr/>
        </p:nvSpPr>
        <p:spPr>
          <a:xfrm>
            <a:off x="6920072" y="4451833"/>
            <a:ext cx="2571279" cy="2932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1" name="Rectangle 17"/>
          <p:cNvSpPr/>
          <p:nvPr/>
        </p:nvSpPr>
        <p:spPr>
          <a:xfrm>
            <a:off x="7058598" y="4506103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" name="Oval 92"/>
          <p:cNvSpPr/>
          <p:nvPr/>
        </p:nvSpPr>
        <p:spPr>
          <a:xfrm>
            <a:off x="3969385" y="182880"/>
            <a:ext cx="3658870" cy="3587115"/>
          </a:xfrm>
          <a:prstGeom prst="ellipse">
            <a:avLst/>
          </a:prstGeom>
          <a:noFill/>
          <a:ln w="28575" cap="flat" cmpd="sng" algn="ctr">
            <a:solidFill>
              <a:sysClr val="windowText" lastClr="000000">
                <a:lumMod val="20000"/>
                <a:lumOff val="8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cs"/>
              <a:sym typeface="字魂105号-简雅黑" panose="00000500000000000000" pitchFamily="2" charset="-122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3798457" y="621671"/>
            <a:ext cx="791841" cy="79002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5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Oval 20"/>
          <p:cNvSpPr>
            <a:spLocks noChangeArrowheads="1"/>
          </p:cNvSpPr>
          <p:nvPr/>
        </p:nvSpPr>
        <p:spPr bwMode="auto">
          <a:xfrm>
            <a:off x="4030867" y="2881078"/>
            <a:ext cx="791840" cy="79184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4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Oval 14"/>
          <p:cNvSpPr/>
          <p:nvPr/>
        </p:nvSpPr>
        <p:spPr>
          <a:xfrm>
            <a:off x="7565912" y="5364139"/>
            <a:ext cx="786379" cy="78637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cs"/>
              <a:sym typeface="字魂105号-简雅黑" panose="00000500000000000000" pitchFamily="2" charset="-122"/>
            </a:endParaRPr>
          </a:p>
        </p:txBody>
      </p:sp>
      <p:sp>
        <p:nvSpPr>
          <p:cNvPr id="11" name="Oval 22"/>
          <p:cNvSpPr>
            <a:spLocks noChangeArrowheads="1"/>
          </p:cNvSpPr>
          <p:nvPr/>
        </p:nvSpPr>
        <p:spPr bwMode="auto">
          <a:xfrm>
            <a:off x="5483113" y="3376002"/>
            <a:ext cx="790020" cy="79184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3" name="Oval 11"/>
          <p:cNvSpPr>
            <a:spLocks noChangeArrowheads="1"/>
          </p:cNvSpPr>
          <p:nvPr/>
        </p:nvSpPr>
        <p:spPr bwMode="auto">
          <a:xfrm>
            <a:off x="7041179" y="621392"/>
            <a:ext cx="789715" cy="79002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4" name="Oval 17"/>
          <p:cNvSpPr>
            <a:spLocks noChangeArrowheads="1"/>
          </p:cNvSpPr>
          <p:nvPr/>
        </p:nvSpPr>
        <p:spPr bwMode="auto">
          <a:xfrm>
            <a:off x="6933280" y="2871983"/>
            <a:ext cx="791841" cy="79184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8" name="Oval 93"/>
          <p:cNvSpPr/>
          <p:nvPr/>
        </p:nvSpPr>
        <p:spPr>
          <a:xfrm>
            <a:off x="4461645" y="621559"/>
            <a:ext cx="2708640" cy="2708640"/>
          </a:xfrm>
          <a:prstGeom prst="ellipse">
            <a:avLst/>
          </a:prstGeom>
          <a:solidFill>
            <a:srgbClr val="002A9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cs"/>
              <a:sym typeface="字魂105号-简雅黑" panose="00000500000000000000" pitchFamily="2" charset="-122"/>
            </a:endParaRPr>
          </a:p>
        </p:txBody>
      </p:sp>
      <p:sp>
        <p:nvSpPr>
          <p:cNvPr id="49" name="Title 16"/>
          <p:cNvSpPr txBox="1"/>
          <p:nvPr/>
        </p:nvSpPr>
        <p:spPr>
          <a:xfrm>
            <a:off x="4645660" y="1537335"/>
            <a:ext cx="2359025" cy="104013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一个</a:t>
            </a: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例子：</a:t>
            </a:r>
            <a:endParaRPr kumimoji="0" lang="zh-CN" altLang="en-US" sz="2665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j-cs"/>
              <a:sym typeface="字魂105号-简雅黑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Allgather</a:t>
            </a: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全聚集过程</a:t>
            </a: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图解</a:t>
            </a:r>
            <a:endParaRPr kumimoji="0" lang="zh-CN" altLang="en-US" sz="2665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j-cs"/>
              <a:sym typeface="字魂105号-简雅黑" panose="00000500000000000000" pitchFamily="2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8192453" y="360363"/>
            <a:ext cx="3780000" cy="25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8192135" y="3061970"/>
            <a:ext cx="3780000" cy="25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3"/>
          <a:stretch>
            <a:fillRect/>
          </a:stretch>
        </p:blipFill>
        <p:spPr>
          <a:xfrm>
            <a:off x="4050665" y="4034473"/>
            <a:ext cx="3780000" cy="25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4"/>
          <a:stretch>
            <a:fillRect/>
          </a:stretch>
        </p:blipFill>
        <p:spPr>
          <a:xfrm>
            <a:off x="188913" y="3501708"/>
            <a:ext cx="3780000" cy="25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5"/>
          <a:stretch>
            <a:fillRect/>
          </a:stretch>
        </p:blipFill>
        <p:spPr>
          <a:xfrm>
            <a:off x="180975" y="928053"/>
            <a:ext cx="3600000" cy="216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8"/>
          <p:cNvCxnSpPr/>
          <p:nvPr/>
        </p:nvCxnSpPr>
        <p:spPr>
          <a:xfrm flipH="1" flipV="1">
            <a:off x="976381" y="3685430"/>
            <a:ext cx="10157799" cy="2602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68" y="1586521"/>
            <a:ext cx="6096012" cy="6096012"/>
          </a:xfrm>
          <a:prstGeom prst="rect">
            <a:avLst/>
          </a:prstGeom>
        </p:spPr>
      </p:pic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4000" y="2081530"/>
            <a:ext cx="2263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优势</a:t>
            </a:r>
            <a:endParaRPr lang="zh-CN" altLang="en-US" sz="44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6" name="Straight Arrow Connector 71"/>
          <p:cNvCxnSpPr/>
          <p:nvPr/>
        </p:nvCxnSpPr>
        <p:spPr>
          <a:xfrm>
            <a:off x="1667762" y="1925470"/>
            <a:ext cx="443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2"/>
          <p:cNvSpPr/>
          <p:nvPr/>
        </p:nvSpPr>
        <p:spPr>
          <a:xfrm>
            <a:off x="1628140" y="2846070"/>
            <a:ext cx="2159000" cy="59563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/>
          <p:cNvSpPr txBox="1"/>
          <p:nvPr/>
        </p:nvSpPr>
        <p:spPr>
          <a:xfrm>
            <a:off x="1691640" y="2977515"/>
            <a:ext cx="1985645" cy="3740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pc="10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Poppins SemiBold" panose="02000000000000000000" pitchFamily="2" charset="0"/>
                <a:sym typeface="+mn-ea"/>
              </a:rPr>
              <a:t>深度学习中的应用</a:t>
            </a:r>
            <a:endParaRPr lang="zh-CN" altLang="en-US" spc="10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Poppins SemiBold" panose="02000000000000000000" pitchFamily="2" charset="0"/>
              <a:sym typeface="+mn-ea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1197180" y="3726534"/>
            <a:ext cx="5389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Poppins SemiBold" panose="02000000000000000000" pitchFamily="2" charset="0"/>
                <a:cs typeface="Poppins SemiBold" panose="02000000000000000000" pitchFamily="2" charset="0"/>
              </a:rPr>
              <a:t>“</a:t>
            </a:r>
            <a:endParaRPr lang="en-US" sz="660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  <p:sp>
        <p:nvSpPr>
          <p:cNvPr id="10" name="Rectangle 26"/>
          <p:cNvSpPr/>
          <p:nvPr/>
        </p:nvSpPr>
        <p:spPr>
          <a:xfrm>
            <a:off x="1722755" y="3966845"/>
            <a:ext cx="4036695" cy="237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为了最小化通信开销，可以利用神经网络的结构。在每次迭代中，每个 GPU 都会正向传播以计算误差，然后</a:t>
            </a:r>
            <a:r>
              <a:rPr lang="zh-CN" altLang="en-US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反向</a:t>
            </a:r>
            <a:r>
              <a:rPr lang="en-US" altLang="zh-CN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传播以计算神经网络每个参数的梯度。反向传播计算从输出层开始并移入</a:t>
            </a:r>
            <a:r>
              <a:rPr lang="zh-CN" altLang="en-US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前面</a:t>
            </a:r>
            <a:r>
              <a:rPr lang="en-US" altLang="zh-CN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层的梯度，这意味着输出层参数的梯度在</a:t>
            </a:r>
            <a:r>
              <a:rPr lang="zh-CN" altLang="en-US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先前</a:t>
            </a:r>
            <a:r>
              <a:rPr lang="en-US" altLang="zh-CN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层的梯度之前可用。</a:t>
            </a:r>
            <a:endParaRPr lang="en-US" altLang="zh-CN" sz="11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由于 Allreduce 可以一次对网络参数的子集进行操作，因此我们可以在计算其他梯度时对输出层参数启动 Allreduce。这样做会将通信与反向传播步骤中的其余计算叠加在一起，从而减少每个 GPU 最终等待通信完成的总时间。</a:t>
            </a:r>
            <a:endParaRPr lang="en-US" altLang="zh-CN" sz="11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TextBox 27"/>
          <p:cNvSpPr txBox="1"/>
          <p:nvPr/>
        </p:nvSpPr>
        <p:spPr>
          <a:xfrm>
            <a:off x="4254249" y="682500"/>
            <a:ext cx="5389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Poppins SemiBold" panose="02000000000000000000" pitchFamily="2" charset="0"/>
                <a:cs typeface="Poppins SemiBold" panose="02000000000000000000" pitchFamily="2" charset="0"/>
              </a:rPr>
              <a:t>“</a:t>
            </a:r>
            <a:endParaRPr lang="en-US" sz="660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26"/>
              <p:cNvSpPr/>
              <p:nvPr/>
            </p:nvSpPr>
            <p:spPr>
              <a:xfrm>
                <a:off x="4792980" y="612140"/>
                <a:ext cx="4620895" cy="297243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假设我们有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N</a:t>
                </a: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个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CPU</a:t>
                </a: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，不同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CPU</a:t>
                </a: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需要</a:t>
                </a: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计算的数据总量为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K</a:t>
                </a:r>
                <a:endParaRPr lang="en-US" altLang="zh-CN" sz="11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在该算法中，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每个 GPU 将发送和接收值 N-1 次（</a:t>
                </a: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分散减少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）和 N-1 次（</a:t>
                </a: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全聚集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）。每次，GPU 都会发送 K/N </a:t>
                </a: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个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值，其中 K 是中不同 GPU </a:t>
                </a: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计算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的</a:t>
                </a: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计算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总数。因此，传入和传出每个 GPU 的数据总量为</a:t>
                </a:r>
                <a:endParaRPr lang="en-US" altLang="zh-CN" sz="11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>
                          <a:latin typeface="Cambria Math" panose="02040503050406030204" charset="0"/>
                          <a:ea typeface="思源黑体 CN Light" panose="020B0300000000000000" pitchFamily="34" charset="-122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思源黑体 CN Light" panose="020B0300000000000000" pitchFamily="34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思源黑体 CN Light" panose="020B0300000000000000" pitchFamily="34" charset="-122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思源黑体 CN Light" panose="020B0300000000000000" pitchFamily="34" charset="-122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思源黑体 CN Light" panose="020B0300000000000000" pitchFamily="34" charset="-122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400" i="1" dirty="0">
                          <a:latin typeface="Cambria Math" panose="02040503050406030204" charset="0"/>
                          <a:ea typeface="思源黑体 CN Light" panose="020B0300000000000000" pitchFamily="34" charset="-122"/>
                          <a:cs typeface="Cambria Math" panose="02040503050406030204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1400" i="1" dirty="0">
                              <a:latin typeface="Cambria Math" panose="02040503050406030204" charset="0"/>
                              <a:ea typeface="思源黑体 CN Light" panose="020B0300000000000000" pitchFamily="3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400" i="1" dirty="0">
                              <a:latin typeface="Cambria Math" panose="02040503050406030204" charset="0"/>
                              <a:ea typeface="思源黑体 CN Light" panose="020B0300000000000000" pitchFamily="34" charset="-122"/>
                              <a:cs typeface="Cambria Math" panose="02040503050406030204" charset="0"/>
                            </a:rPr>
                            <m:t>𝐾</m:t>
                          </m:r>
                        </m:num>
                        <m:den>
                          <m:r>
                            <a:rPr lang="en-US" altLang="zh-CN" sz="1400" i="1" dirty="0">
                              <a:latin typeface="Cambria Math" panose="02040503050406030204" charset="0"/>
                              <a:ea typeface="思源黑体 CN Light" panose="020B0300000000000000" pitchFamily="34" charset="-122"/>
                              <a:cs typeface="Cambria Math" panose="0204050305040603020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sz="1400" i="1" dirty="0">
                  <a:latin typeface="Cambria Math" panose="02040503050406030204" charset="0"/>
                  <a:ea typeface="思源黑体 CN Light" panose="020B0300000000000000" pitchFamily="3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rPr>
                  <a:t>至关重要的是，这与 GPU 的数量无关。</a:t>
                </a:r>
                <a:endParaRPr lang="en-US" altLang="zh-CN" sz="11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rPr>
                  <a:t>由于不同GPU之间的传输都是在迭代中同步进行的，因此 Ring Allreduce 的速度受到环中相邻 GPU 之间最低带宽连接的限制</a:t>
                </a:r>
                <a:r>
                  <a:rPr lang="en-US" altLang="zh-CN" sz="140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rPr>
                  <a:t>。</a:t>
                </a:r>
                <a:endParaRPr lang="en-US" altLang="zh-CN" sz="140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rPr>
                  <a:t>当</a:t>
                </a:r>
                <a:r>
                  <a:rPr lang="en-US" altLang="zh-CN" sz="11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+mn-ea"/>
                  </a:rPr>
                  <a:t>然，要保证所有GPU在环中彼此相邻，才能使得算法发挥最好效果。</a:t>
                </a:r>
                <a:endParaRPr lang="en-US" altLang="zh-CN" sz="1400"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i="1" dirty="0">
                  <a:latin typeface="Cambria Math" panose="02040503050406030204" charset="0"/>
                  <a:ea typeface="思源黑体 CN Light" panose="020B0300000000000000" pitchFamily="3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i="1" dirty="0">
                  <a:latin typeface="Cambria Math" panose="02040503050406030204" charset="0"/>
                  <a:ea typeface="思源黑体 CN Light" panose="020B0300000000000000" pitchFamily="3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980" y="612140"/>
                <a:ext cx="4620895" cy="2972435"/>
              </a:xfrm>
              <a:prstGeom prst="rect">
                <a:avLst/>
              </a:prstGeom>
              <a:blipFill rotWithShape="1">
                <a:blip r:embed="rId2"/>
                <a:stretch>
                  <a:fillRect b="-12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71"/>
          <p:cNvCxnSpPr/>
          <p:nvPr/>
        </p:nvCxnSpPr>
        <p:spPr>
          <a:xfrm>
            <a:off x="1418842" y="2951630"/>
            <a:ext cx="5715" cy="356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455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9" b="17555"/>
          <a:stretch>
            <a:fillRect/>
          </a:stretch>
        </p:blipFill>
        <p:spPr>
          <a:xfrm>
            <a:off x="1295400" y="0"/>
            <a:ext cx="9326880" cy="640445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71113" y="2121795"/>
            <a:ext cx="209363" cy="209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67530" y="2508885"/>
            <a:ext cx="315023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  <a:endParaRPr lang="en-US" altLang="zh-CN" sz="4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相关工具及研究</a:t>
            </a:r>
            <a:endParaRPr lang="zh-CN" altLang="en-US" sz="4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endParaRPr lang="zh-CN" altLang="en-US" sz="4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66288" y="4113564"/>
            <a:ext cx="177060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2211290 </a:t>
            </a: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姚知言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计算机学院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29092" y="1660686"/>
            <a:ext cx="3536628" cy="35366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68970" y="4298974"/>
            <a:ext cx="466754" cy="466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" name="Rectangle 11"/>
          <p:cNvSpPr/>
          <p:nvPr/>
        </p:nvSpPr>
        <p:spPr>
          <a:xfrm>
            <a:off x="1098550" y="3405505"/>
            <a:ext cx="2795905" cy="166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en-US" altLang="en-GB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F</a:t>
            </a:r>
            <a:r>
              <a:rPr lang="en-US" altLang="en-GB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eb 2017</a:t>
            </a:r>
            <a:endParaRPr lang="en-GB" sz="2135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百度在PaddlePaddle平台上首次引入了Ring Allreduce的架构，</a:t>
            </a: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并</a:t>
            </a:r>
            <a:r>
              <a:rPr 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将其提交到tensorflow的contrib package中</a:t>
            </a:r>
            <a:endParaRPr lang="zh-CN" alt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5" name="Rectangle 12"/>
          <p:cNvSpPr/>
          <p:nvPr/>
        </p:nvSpPr>
        <p:spPr>
          <a:xfrm>
            <a:off x="4876800" y="2921001"/>
            <a:ext cx="2438400" cy="166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en-US" altLang="en-GB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</a:t>
            </a:r>
            <a:r>
              <a:rPr lang="en-US" altLang="en-GB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ug 2017</a:t>
            </a:r>
            <a:endParaRPr lang="en-US" altLang="en-GB" sz="2135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Uber为tensorflow平台开源了一个更加易用和高效的Ring Allreduce分布式训练库Horovod</a:t>
            </a:r>
            <a:endParaRPr lang="zh-CN" alt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Rectangle 13"/>
          <p:cNvSpPr/>
          <p:nvPr/>
        </p:nvSpPr>
        <p:spPr>
          <a:xfrm>
            <a:off x="8309610" y="2635250"/>
            <a:ext cx="2629535" cy="166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en-US" altLang="en-GB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Sep 2018</a:t>
            </a:r>
            <a:endParaRPr lang="en-GB" sz="2135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tensorflow官方在1.11版本中支持了Ring Allreduce的分布式训练策略CollectiveAllReduceStrategy</a:t>
            </a:r>
            <a:endParaRPr 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7" name="Group 10"/>
          <p:cNvGrpSpPr/>
          <p:nvPr/>
        </p:nvGrpSpPr>
        <p:grpSpPr>
          <a:xfrm>
            <a:off x="1210310" y="5036185"/>
            <a:ext cx="2482215" cy="1821815"/>
            <a:chOff x="466870" y="3777139"/>
            <a:chExt cx="1861661" cy="136636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66870" y="3777139"/>
              <a:ext cx="1861661" cy="7144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" name="Straight Connector 9"/>
            <p:cNvCxnSpPr/>
            <p:nvPr/>
          </p:nvCxnSpPr>
          <p:spPr>
            <a:xfrm>
              <a:off x="1408416" y="3790950"/>
              <a:ext cx="0" cy="135255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grpSp>
        <p:nvGrpSpPr>
          <p:cNvPr id="10" name="Group 18"/>
          <p:cNvGrpSpPr/>
          <p:nvPr/>
        </p:nvGrpSpPr>
        <p:grpSpPr>
          <a:xfrm>
            <a:off x="5048975" y="4606469"/>
            <a:ext cx="2032000" cy="2251531"/>
            <a:chOff x="646416" y="3790950"/>
            <a:chExt cx="1524000" cy="1688648"/>
          </a:xfrm>
        </p:grpSpPr>
        <p:cxnSp>
          <p:nvCxnSpPr>
            <p:cNvPr id="11" name="Straight Connector 19"/>
            <p:cNvCxnSpPr/>
            <p:nvPr/>
          </p:nvCxnSpPr>
          <p:spPr>
            <a:xfrm>
              <a:off x="646416" y="3790950"/>
              <a:ext cx="1524000" cy="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20"/>
            <p:cNvCxnSpPr/>
            <p:nvPr/>
          </p:nvCxnSpPr>
          <p:spPr>
            <a:xfrm>
              <a:off x="1408416" y="3790950"/>
              <a:ext cx="0" cy="1688648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grpSp>
        <p:nvGrpSpPr>
          <p:cNvPr id="13" name="Group 21"/>
          <p:cNvGrpSpPr/>
          <p:nvPr/>
        </p:nvGrpSpPr>
        <p:grpSpPr>
          <a:xfrm>
            <a:off x="8350885" y="4282805"/>
            <a:ext cx="2483485" cy="2601595"/>
            <a:chOff x="646416" y="3790314"/>
            <a:chExt cx="1862614" cy="1303420"/>
          </a:xfrm>
        </p:grpSpPr>
        <p:cxnSp>
          <p:nvCxnSpPr>
            <p:cNvPr id="14" name="Straight Connector 22"/>
            <p:cNvCxnSpPr/>
            <p:nvPr/>
          </p:nvCxnSpPr>
          <p:spPr>
            <a:xfrm flipV="1">
              <a:off x="646416" y="3790314"/>
              <a:ext cx="1862614" cy="636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5" name="Straight Connector 23"/>
            <p:cNvCxnSpPr/>
            <p:nvPr/>
          </p:nvCxnSpPr>
          <p:spPr>
            <a:xfrm flipH="1">
              <a:off x="1638922" y="3804630"/>
              <a:ext cx="6668" cy="1289104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grpSp>
        <p:nvGrpSpPr>
          <p:cNvPr id="16" name="Group 2"/>
          <p:cNvGrpSpPr/>
          <p:nvPr/>
        </p:nvGrpSpPr>
        <p:grpSpPr bwMode="auto">
          <a:xfrm>
            <a:off x="1508811" y="2466110"/>
            <a:ext cx="974831" cy="741407"/>
            <a:chOff x="1715" y="7414"/>
            <a:chExt cx="676" cy="563"/>
          </a:xfrm>
        </p:grpSpPr>
        <p:sp>
          <p:nvSpPr>
            <p:cNvPr id="17" name="Freeform 3"/>
            <p:cNvSpPr/>
            <p:nvPr/>
          </p:nvSpPr>
          <p:spPr bwMode="auto">
            <a:xfrm>
              <a:off x="1715" y="7414"/>
              <a:ext cx="676" cy="563"/>
            </a:xfrm>
            <a:custGeom>
              <a:avLst/>
              <a:gdLst>
                <a:gd name="T0" fmla="*/ 0 w 601"/>
                <a:gd name="T1" fmla="*/ 0 h 501"/>
                <a:gd name="T2" fmla="*/ 0 w 601"/>
                <a:gd name="T3" fmla="*/ 501 h 501"/>
                <a:gd name="T4" fmla="*/ 601 w 601"/>
                <a:gd name="T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1" h="501">
                  <a:moveTo>
                    <a:pt x="0" y="0"/>
                  </a:moveTo>
                  <a:lnTo>
                    <a:pt x="0" y="501"/>
                  </a:lnTo>
                  <a:lnTo>
                    <a:pt x="601" y="501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8" name="Freeform 4"/>
            <p:cNvSpPr/>
            <p:nvPr/>
          </p:nvSpPr>
          <p:spPr bwMode="auto">
            <a:xfrm>
              <a:off x="1799" y="7554"/>
              <a:ext cx="398" cy="331"/>
            </a:xfrm>
            <a:custGeom>
              <a:avLst/>
              <a:gdLst>
                <a:gd name="T0" fmla="*/ 0 w 354"/>
                <a:gd name="T1" fmla="*/ 294 h 294"/>
                <a:gd name="T2" fmla="*/ 116 w 354"/>
                <a:gd name="T3" fmla="*/ 169 h 294"/>
                <a:gd name="T4" fmla="*/ 259 w 354"/>
                <a:gd name="T5" fmla="*/ 207 h 294"/>
                <a:gd name="T6" fmla="*/ 354 w 354"/>
                <a:gd name="T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" h="294">
                  <a:moveTo>
                    <a:pt x="0" y="294"/>
                  </a:moveTo>
                  <a:lnTo>
                    <a:pt x="116" y="169"/>
                  </a:lnTo>
                  <a:lnTo>
                    <a:pt x="259" y="207"/>
                  </a:lnTo>
                  <a:lnTo>
                    <a:pt x="354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 flipH="1">
              <a:off x="2119" y="7554"/>
              <a:ext cx="78" cy="5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2206" y="7554"/>
              <a:ext cx="14" cy="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1" name="Group 7"/>
          <p:cNvGrpSpPr/>
          <p:nvPr/>
        </p:nvGrpSpPr>
        <p:grpSpPr bwMode="auto">
          <a:xfrm>
            <a:off x="4978401" y="1801092"/>
            <a:ext cx="854364" cy="927440"/>
            <a:chOff x="5351" y="6282"/>
            <a:chExt cx="822" cy="884"/>
          </a:xfrm>
        </p:grpSpPr>
        <p:sp>
          <p:nvSpPr>
            <p:cNvPr id="22" name="Freeform 8"/>
            <p:cNvSpPr/>
            <p:nvPr/>
          </p:nvSpPr>
          <p:spPr bwMode="auto">
            <a:xfrm>
              <a:off x="5507" y="6355"/>
              <a:ext cx="481" cy="350"/>
            </a:xfrm>
            <a:custGeom>
              <a:avLst/>
              <a:gdLst>
                <a:gd name="T0" fmla="*/ 99 w 99"/>
                <a:gd name="T1" fmla="*/ 47 h 72"/>
                <a:gd name="T2" fmla="*/ 99 w 99"/>
                <a:gd name="T3" fmla="*/ 13 h 72"/>
                <a:gd name="T4" fmla="*/ 86 w 99"/>
                <a:gd name="T5" fmla="*/ 0 h 72"/>
                <a:gd name="T6" fmla="*/ 13 w 99"/>
                <a:gd name="T7" fmla="*/ 0 h 72"/>
                <a:gd name="T8" fmla="*/ 0 w 99"/>
                <a:gd name="T9" fmla="*/ 13 h 72"/>
                <a:gd name="T10" fmla="*/ 0 w 99"/>
                <a:gd name="T1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72">
                  <a:moveTo>
                    <a:pt x="99" y="47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0"/>
                    <a:pt x="8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0" y="0"/>
                    <a:pt x="0" y="13"/>
                  </a:cubicBezTo>
                  <a:cubicBezTo>
                    <a:pt x="0" y="72"/>
                    <a:pt x="0" y="72"/>
                    <a:pt x="0" y="72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>
              <a:off x="5555" y="6477"/>
              <a:ext cx="389" cy="228"/>
            </a:xfrm>
            <a:custGeom>
              <a:avLst/>
              <a:gdLst>
                <a:gd name="T0" fmla="*/ 346 w 346"/>
                <a:gd name="T1" fmla="*/ 95 h 203"/>
                <a:gd name="T2" fmla="*/ 346 w 346"/>
                <a:gd name="T3" fmla="*/ 0 h 203"/>
                <a:gd name="T4" fmla="*/ 0 w 346"/>
                <a:gd name="T5" fmla="*/ 0 h 203"/>
                <a:gd name="T6" fmla="*/ 0 w 346"/>
                <a:gd name="T7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203">
                  <a:moveTo>
                    <a:pt x="346" y="95"/>
                  </a:moveTo>
                  <a:lnTo>
                    <a:pt x="346" y="0"/>
                  </a:lnTo>
                  <a:lnTo>
                    <a:pt x="0" y="0"/>
                  </a:lnTo>
                  <a:lnTo>
                    <a:pt x="0" y="203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4" name="Oval 10"/>
            <p:cNvSpPr>
              <a:spLocks noChangeArrowheads="1"/>
            </p:cNvSpPr>
            <p:nvPr/>
          </p:nvSpPr>
          <p:spPr bwMode="auto">
            <a:xfrm>
              <a:off x="5725" y="7074"/>
              <a:ext cx="44" cy="44"/>
            </a:xfrm>
            <a:prstGeom prst="ellipse">
              <a:avLst/>
            </a:pr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5662" y="6412"/>
              <a:ext cx="175" cy="11"/>
            </a:xfrm>
            <a:prstGeom prst="rect">
              <a:avLst/>
            </a:prstGeom>
            <a:solidFill>
              <a:srgbClr val="7DC9DA"/>
            </a:solidFill>
            <a:ln w="19050">
              <a:solidFill>
                <a:srgbClr val="000000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6" name="Freeform 12"/>
            <p:cNvSpPr/>
            <p:nvPr/>
          </p:nvSpPr>
          <p:spPr bwMode="auto">
            <a:xfrm>
              <a:off x="5507" y="6802"/>
              <a:ext cx="481" cy="364"/>
            </a:xfrm>
            <a:custGeom>
              <a:avLst/>
              <a:gdLst>
                <a:gd name="T0" fmla="*/ 0 w 99"/>
                <a:gd name="T1" fmla="*/ 17 h 75"/>
                <a:gd name="T2" fmla="*/ 0 w 99"/>
                <a:gd name="T3" fmla="*/ 62 h 75"/>
                <a:gd name="T4" fmla="*/ 13 w 99"/>
                <a:gd name="T5" fmla="*/ 75 h 75"/>
                <a:gd name="T6" fmla="*/ 86 w 99"/>
                <a:gd name="T7" fmla="*/ 75 h 75"/>
                <a:gd name="T8" fmla="*/ 99 w 99"/>
                <a:gd name="T9" fmla="*/ 62 h 75"/>
                <a:gd name="T10" fmla="*/ 99 w 99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75">
                  <a:moveTo>
                    <a:pt x="0" y="17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75"/>
                    <a:pt x="13" y="75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6" y="75"/>
                    <a:pt x="99" y="75"/>
                    <a:pt x="99" y="62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7" name="Freeform 13"/>
            <p:cNvSpPr/>
            <p:nvPr/>
          </p:nvSpPr>
          <p:spPr bwMode="auto">
            <a:xfrm>
              <a:off x="5555" y="6802"/>
              <a:ext cx="389" cy="232"/>
            </a:xfrm>
            <a:custGeom>
              <a:avLst/>
              <a:gdLst>
                <a:gd name="T0" fmla="*/ 0 w 346"/>
                <a:gd name="T1" fmla="*/ 73 h 207"/>
                <a:gd name="T2" fmla="*/ 0 w 346"/>
                <a:gd name="T3" fmla="*/ 207 h 207"/>
                <a:gd name="T4" fmla="*/ 346 w 346"/>
                <a:gd name="T5" fmla="*/ 207 h 207"/>
                <a:gd name="T6" fmla="*/ 346 w 346"/>
                <a:gd name="T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207">
                  <a:moveTo>
                    <a:pt x="0" y="73"/>
                  </a:moveTo>
                  <a:lnTo>
                    <a:pt x="0" y="207"/>
                  </a:lnTo>
                  <a:lnTo>
                    <a:pt x="346" y="207"/>
                  </a:lnTo>
                  <a:lnTo>
                    <a:pt x="346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8" name="Freeform 14"/>
            <p:cNvSpPr/>
            <p:nvPr/>
          </p:nvSpPr>
          <p:spPr bwMode="auto">
            <a:xfrm>
              <a:off x="5351" y="6714"/>
              <a:ext cx="258" cy="214"/>
            </a:xfrm>
            <a:custGeom>
              <a:avLst/>
              <a:gdLst>
                <a:gd name="T0" fmla="*/ 45 w 53"/>
                <a:gd name="T1" fmla="*/ 0 h 44"/>
                <a:gd name="T2" fmla="*/ 39 w 53"/>
                <a:gd name="T3" fmla="*/ 0 h 44"/>
                <a:gd name="T4" fmla="*/ 33 w 53"/>
                <a:gd name="T5" fmla="*/ 0 h 44"/>
                <a:gd name="T6" fmla="*/ 8 w 53"/>
                <a:gd name="T7" fmla="*/ 0 h 44"/>
                <a:gd name="T8" fmla="*/ 0 w 53"/>
                <a:gd name="T9" fmla="*/ 7 h 44"/>
                <a:gd name="T10" fmla="*/ 0 w 53"/>
                <a:gd name="T11" fmla="*/ 27 h 44"/>
                <a:gd name="T12" fmla="*/ 8 w 53"/>
                <a:gd name="T13" fmla="*/ 34 h 44"/>
                <a:gd name="T14" fmla="*/ 9 w 53"/>
                <a:gd name="T15" fmla="*/ 34 h 44"/>
                <a:gd name="T16" fmla="*/ 15 w 53"/>
                <a:gd name="T17" fmla="*/ 36 h 44"/>
                <a:gd name="T18" fmla="*/ 20 w 53"/>
                <a:gd name="T19" fmla="*/ 40 h 44"/>
                <a:gd name="T20" fmla="*/ 26 w 53"/>
                <a:gd name="T21" fmla="*/ 40 h 44"/>
                <a:gd name="T22" fmla="*/ 26 w 53"/>
                <a:gd name="T23" fmla="*/ 34 h 44"/>
                <a:gd name="T24" fmla="*/ 33 w 53"/>
                <a:gd name="T25" fmla="*/ 34 h 44"/>
                <a:gd name="T26" fmla="*/ 38 w 53"/>
                <a:gd name="T27" fmla="*/ 34 h 44"/>
                <a:gd name="T28" fmla="*/ 45 w 53"/>
                <a:gd name="T29" fmla="*/ 34 h 44"/>
                <a:gd name="T30" fmla="*/ 53 w 53"/>
                <a:gd name="T31" fmla="*/ 27 h 44"/>
                <a:gd name="T32" fmla="*/ 53 w 53"/>
                <a:gd name="T33" fmla="*/ 7 h 44"/>
                <a:gd name="T34" fmla="*/ 45 w 53"/>
                <a:gd name="T3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44">
                  <a:moveTo>
                    <a:pt x="45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4" y="34"/>
                    <a:pt x="8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4" y="35"/>
                    <a:pt x="15" y="36"/>
                  </a:cubicBezTo>
                  <a:cubicBezTo>
                    <a:pt x="18" y="38"/>
                    <a:pt x="16" y="37"/>
                    <a:pt x="20" y="40"/>
                  </a:cubicBezTo>
                  <a:cubicBezTo>
                    <a:pt x="20" y="39"/>
                    <a:pt x="26" y="44"/>
                    <a:pt x="26" y="40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9" y="34"/>
                    <a:pt x="53" y="31"/>
                    <a:pt x="53" y="2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3"/>
                    <a:pt x="49" y="0"/>
                    <a:pt x="45" y="0"/>
                  </a:cubicBez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>
              <a:off x="5867" y="6588"/>
              <a:ext cx="306" cy="262"/>
            </a:xfrm>
            <a:custGeom>
              <a:avLst/>
              <a:gdLst>
                <a:gd name="T0" fmla="*/ 10 w 63"/>
                <a:gd name="T1" fmla="*/ 0 h 54"/>
                <a:gd name="T2" fmla="*/ 14 w 63"/>
                <a:gd name="T3" fmla="*/ 0 h 54"/>
                <a:gd name="T4" fmla="*/ 24 w 63"/>
                <a:gd name="T5" fmla="*/ 0 h 54"/>
                <a:gd name="T6" fmla="*/ 53 w 63"/>
                <a:gd name="T7" fmla="*/ 0 h 54"/>
                <a:gd name="T8" fmla="*/ 63 w 63"/>
                <a:gd name="T9" fmla="*/ 9 h 54"/>
                <a:gd name="T10" fmla="*/ 63 w 63"/>
                <a:gd name="T11" fmla="*/ 33 h 54"/>
                <a:gd name="T12" fmla="*/ 53 w 63"/>
                <a:gd name="T13" fmla="*/ 42 h 54"/>
                <a:gd name="T14" fmla="*/ 52 w 63"/>
                <a:gd name="T15" fmla="*/ 42 h 54"/>
                <a:gd name="T16" fmla="*/ 44 w 63"/>
                <a:gd name="T17" fmla="*/ 44 h 54"/>
                <a:gd name="T18" fmla="*/ 38 w 63"/>
                <a:gd name="T19" fmla="*/ 49 h 54"/>
                <a:gd name="T20" fmla="*/ 32 w 63"/>
                <a:gd name="T21" fmla="*/ 49 h 54"/>
                <a:gd name="T22" fmla="*/ 32 w 63"/>
                <a:gd name="T23" fmla="*/ 42 h 54"/>
                <a:gd name="T24" fmla="*/ 24 w 63"/>
                <a:gd name="T25" fmla="*/ 42 h 54"/>
                <a:gd name="T26" fmla="*/ 14 w 63"/>
                <a:gd name="T27" fmla="*/ 42 h 54"/>
                <a:gd name="T28" fmla="*/ 10 w 63"/>
                <a:gd name="T29" fmla="*/ 42 h 54"/>
                <a:gd name="T30" fmla="*/ 0 w 63"/>
                <a:gd name="T31" fmla="*/ 33 h 54"/>
                <a:gd name="T32" fmla="*/ 0 w 63"/>
                <a:gd name="T33" fmla="*/ 9 h 54"/>
                <a:gd name="T34" fmla="*/ 10 w 63"/>
                <a:gd name="T3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54">
                  <a:moveTo>
                    <a:pt x="1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3" y="4"/>
                    <a:pt x="63" y="9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8"/>
                    <a:pt x="58" y="42"/>
                    <a:pt x="53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46" y="43"/>
                    <a:pt x="44" y="44"/>
                  </a:cubicBezTo>
                  <a:cubicBezTo>
                    <a:pt x="41" y="46"/>
                    <a:pt x="44" y="45"/>
                    <a:pt x="38" y="49"/>
                  </a:cubicBezTo>
                  <a:cubicBezTo>
                    <a:pt x="39" y="48"/>
                    <a:pt x="32" y="54"/>
                    <a:pt x="32" y="4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4" y="42"/>
                    <a:pt x="0" y="38"/>
                    <a:pt x="0" y="3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5667" y="6282"/>
              <a:ext cx="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5667" y="6282"/>
              <a:ext cx="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5667" y="6282"/>
              <a:ext cx="2" cy="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3" name="Group 19"/>
          <p:cNvGrpSpPr/>
          <p:nvPr/>
        </p:nvGrpSpPr>
        <p:grpSpPr bwMode="auto">
          <a:xfrm>
            <a:off x="8596207" y="1551710"/>
            <a:ext cx="1050252" cy="874380"/>
            <a:chOff x="4264" y="8194"/>
            <a:chExt cx="635" cy="518"/>
          </a:xfrm>
        </p:grpSpPr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4264" y="8251"/>
              <a:ext cx="635" cy="461"/>
            </a:xfrm>
            <a:prstGeom prst="rect">
              <a:avLst/>
            </a:pr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>
              <a:off x="4462" y="8194"/>
              <a:ext cx="1" cy="11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>
              <a:off x="4729" y="8194"/>
              <a:ext cx="1" cy="11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7" name="Oval 23"/>
            <p:cNvSpPr>
              <a:spLocks noChangeArrowheads="1"/>
            </p:cNvSpPr>
            <p:nvPr/>
          </p:nvSpPr>
          <p:spPr bwMode="auto">
            <a:xfrm>
              <a:off x="4468" y="8375"/>
              <a:ext cx="237" cy="232"/>
            </a:xfrm>
            <a:prstGeom prst="ellipse">
              <a:avLst/>
            </a:pr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8" name="Freeform 24"/>
            <p:cNvSpPr/>
            <p:nvPr/>
          </p:nvSpPr>
          <p:spPr bwMode="auto">
            <a:xfrm>
              <a:off x="4579" y="8437"/>
              <a:ext cx="73" cy="57"/>
            </a:xfrm>
            <a:custGeom>
              <a:avLst/>
              <a:gdLst>
                <a:gd name="T0" fmla="*/ 0 w 65"/>
                <a:gd name="T1" fmla="*/ 0 h 52"/>
                <a:gd name="T2" fmla="*/ 0 w 65"/>
                <a:gd name="T3" fmla="*/ 52 h 52"/>
                <a:gd name="T4" fmla="*/ 65 w 65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52">
                  <a:moveTo>
                    <a:pt x="0" y="0"/>
                  </a:moveTo>
                  <a:lnTo>
                    <a:pt x="0" y="52"/>
                  </a:lnTo>
                  <a:lnTo>
                    <a:pt x="65" y="52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39" name="Rectangle 12"/>
          <p:cNvSpPr/>
          <p:nvPr/>
        </p:nvSpPr>
        <p:spPr>
          <a:xfrm>
            <a:off x="632460" y="1052195"/>
            <a:ext cx="4346575" cy="59563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文本框 40"/>
          <p:cNvSpPr txBox="1"/>
          <p:nvPr/>
        </p:nvSpPr>
        <p:spPr>
          <a:xfrm>
            <a:off x="692150" y="1091565"/>
            <a:ext cx="41846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Ring Allreduce in Tenserflow</a:t>
            </a:r>
            <a:endParaRPr lang="en-US" sz="2400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1"/>
            </p:custDataLst>
          </p:nvPr>
        </p:nvSpPr>
        <p:spPr>
          <a:xfrm>
            <a:off x="2885038" y="1860547"/>
            <a:ext cx="50206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en-US" sz="2135" dirty="0">
                <a:solidFill>
                  <a:srgbClr val="44546A">
                    <a:lumMod val="20000"/>
                    <a:lumOff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01</a:t>
            </a:r>
            <a:endParaRPr lang="en-US" sz="2135" dirty="0">
              <a:solidFill>
                <a:srgbClr val="44546A">
                  <a:lumMod val="20000"/>
                  <a:lumOff val="80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5" name="Rectangle 10"/>
          <p:cNvSpPr/>
          <p:nvPr>
            <p:custDataLst>
              <p:tags r:id="rId2"/>
            </p:custDataLst>
          </p:nvPr>
        </p:nvSpPr>
        <p:spPr>
          <a:xfrm>
            <a:off x="2884805" y="2276475"/>
            <a:ext cx="305943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zh-CN" altLang="en-US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引入</a:t>
            </a:r>
            <a:endParaRPr lang="en-US" sz="2135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2017</a:t>
            </a: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年，</a:t>
            </a:r>
            <a:r>
              <a:rPr 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NCCL 2.0</a:t>
            </a: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开始</a:t>
            </a: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使用Ring-AllReduce</a:t>
            </a:r>
            <a:endParaRPr lang="zh-CN" alt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Rectangle 11"/>
          <p:cNvSpPr/>
          <p:nvPr>
            <p:custDataLst>
              <p:tags r:id="rId3"/>
            </p:custDataLst>
          </p:nvPr>
        </p:nvSpPr>
        <p:spPr>
          <a:xfrm>
            <a:off x="2884805" y="4436745"/>
            <a:ext cx="3354070" cy="2256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zh-CN" altLang="en-US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简介</a:t>
            </a:r>
            <a:endParaRPr lang="en-US" sz="2135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NCCL是 GPU 标准通信例程的独立库，实现了 </a:t>
            </a: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多种</a:t>
            </a:r>
            <a:r>
              <a:rPr 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基于发送/接收的通信模式。NCCL 支持在单个节点或跨多个节点安装任意数量的 GPU，可用于单进程或多进程（例如 MPI）应用程序。</a:t>
            </a:r>
            <a:endParaRPr 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7" name="Rectangle 12"/>
          <p:cNvSpPr/>
          <p:nvPr>
            <p:custDataLst>
              <p:tags r:id="rId4"/>
            </p:custDataLst>
          </p:nvPr>
        </p:nvSpPr>
        <p:spPr>
          <a:xfrm>
            <a:off x="8331200" y="2219405"/>
            <a:ext cx="2438400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zh-CN" altLang="en-US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优点</a:t>
            </a:r>
            <a:endParaRPr lang="zh-CN" altLang="en-US" sz="2135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高</a:t>
            </a: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性能</a:t>
            </a:r>
            <a:endParaRPr lang="zh-CN" alt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易于</a:t>
            </a: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编程</a:t>
            </a:r>
            <a:endParaRPr lang="zh-CN" alt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兼容性</a:t>
            </a: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强</a:t>
            </a:r>
            <a:endParaRPr lang="zh-CN" alt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8" name="Rectangle 13"/>
          <p:cNvSpPr/>
          <p:nvPr>
            <p:custDataLst>
              <p:tags r:id="rId5"/>
            </p:custDataLst>
          </p:nvPr>
        </p:nvSpPr>
        <p:spPr>
          <a:xfrm>
            <a:off x="8331200" y="4379586"/>
            <a:ext cx="243840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zh-CN" altLang="en-US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进一步的组</a:t>
            </a:r>
            <a:r>
              <a:rPr lang="zh-CN" altLang="en-US" sz="2135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通信</a:t>
            </a:r>
            <a:endParaRPr lang="zh-CN" altLang="en-US" sz="2135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en-US" altLang="zh-CN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2D</a:t>
            </a: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环</a:t>
            </a:r>
            <a:endParaRPr lang="zh-CN" alt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defTabSz="1219200">
              <a:lnSpc>
                <a:spcPct val="12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双二叉树</a:t>
            </a:r>
            <a:endParaRPr lang="zh-CN" altLang="en-US" sz="1600" dirty="0">
              <a:solidFill>
                <a:prstClr val="black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473512" y="2380190"/>
            <a:ext cx="801453" cy="804397"/>
            <a:chOff x="2336" y="1073"/>
            <a:chExt cx="1088" cy="1092"/>
          </a:xfrm>
          <a:solidFill>
            <a:srgbClr val="44546A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029" y="1430"/>
              <a:ext cx="176" cy="174"/>
            </a:xfrm>
            <a:custGeom>
              <a:avLst/>
              <a:gdLst>
                <a:gd name="T0" fmla="*/ 51 w 102"/>
                <a:gd name="T1" fmla="*/ 101 h 101"/>
                <a:gd name="T2" fmla="*/ 102 w 102"/>
                <a:gd name="T3" fmla="*/ 51 h 101"/>
                <a:gd name="T4" fmla="*/ 51 w 102"/>
                <a:gd name="T5" fmla="*/ 0 h 101"/>
                <a:gd name="T6" fmla="*/ 0 w 102"/>
                <a:gd name="T7" fmla="*/ 51 h 101"/>
                <a:gd name="T8" fmla="*/ 51 w 102"/>
                <a:gd name="T9" fmla="*/ 101 h 101"/>
                <a:gd name="T10" fmla="*/ 51 w 102"/>
                <a:gd name="T11" fmla="*/ 20 h 101"/>
                <a:gd name="T12" fmla="*/ 81 w 102"/>
                <a:gd name="T13" fmla="*/ 51 h 101"/>
                <a:gd name="T14" fmla="*/ 51 w 102"/>
                <a:gd name="T15" fmla="*/ 81 h 101"/>
                <a:gd name="T16" fmla="*/ 21 w 102"/>
                <a:gd name="T17" fmla="*/ 51 h 101"/>
                <a:gd name="T18" fmla="*/ 51 w 102"/>
                <a:gd name="T19" fmla="*/ 2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1">
                  <a:moveTo>
                    <a:pt x="51" y="101"/>
                  </a:moveTo>
                  <a:cubicBezTo>
                    <a:pt x="79" y="10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1"/>
                    <a:pt x="51" y="101"/>
                  </a:cubicBezTo>
                  <a:close/>
                  <a:moveTo>
                    <a:pt x="51" y="20"/>
                  </a:moveTo>
                  <a:cubicBezTo>
                    <a:pt x="68" y="20"/>
                    <a:pt x="81" y="34"/>
                    <a:pt x="81" y="51"/>
                  </a:cubicBezTo>
                  <a:cubicBezTo>
                    <a:pt x="81" y="67"/>
                    <a:pt x="68" y="81"/>
                    <a:pt x="51" y="81"/>
                  </a:cubicBezTo>
                  <a:cubicBezTo>
                    <a:pt x="34" y="81"/>
                    <a:pt x="21" y="67"/>
                    <a:pt x="21" y="51"/>
                  </a:cubicBezTo>
                  <a:cubicBezTo>
                    <a:pt x="21" y="34"/>
                    <a:pt x="34" y="20"/>
                    <a:pt x="51" y="20"/>
                  </a:cubicBezTo>
                  <a:close/>
                </a:path>
              </a:pathLst>
            </a:custGeom>
            <a:grpFill/>
            <a:ln w="9525">
              <a:solidFill>
                <a:srgbClr val="44546A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3038" y="1640"/>
              <a:ext cx="223" cy="160"/>
            </a:xfrm>
            <a:custGeom>
              <a:avLst/>
              <a:gdLst>
                <a:gd name="T0" fmla="*/ 46 w 130"/>
                <a:gd name="T1" fmla="*/ 0 h 93"/>
                <a:gd name="T2" fmla="*/ 7 w 130"/>
                <a:gd name="T3" fmla="*/ 9 h 93"/>
                <a:gd name="T4" fmla="*/ 2 w 130"/>
                <a:gd name="T5" fmla="*/ 23 h 93"/>
                <a:gd name="T6" fmla="*/ 16 w 130"/>
                <a:gd name="T7" fmla="*/ 27 h 93"/>
                <a:gd name="T8" fmla="*/ 46 w 130"/>
                <a:gd name="T9" fmla="*/ 20 h 93"/>
                <a:gd name="T10" fmla="*/ 108 w 130"/>
                <a:gd name="T11" fmla="*/ 73 h 93"/>
                <a:gd name="T12" fmla="*/ 46 w 130"/>
                <a:gd name="T13" fmla="*/ 73 h 93"/>
                <a:gd name="T14" fmla="*/ 36 w 130"/>
                <a:gd name="T15" fmla="*/ 83 h 93"/>
                <a:gd name="T16" fmla="*/ 46 w 130"/>
                <a:gd name="T17" fmla="*/ 93 h 93"/>
                <a:gd name="T18" fmla="*/ 119 w 130"/>
                <a:gd name="T19" fmla="*/ 93 h 93"/>
                <a:gd name="T20" fmla="*/ 130 w 130"/>
                <a:gd name="T21" fmla="*/ 83 h 93"/>
                <a:gd name="T22" fmla="*/ 46 w 130"/>
                <a:gd name="T2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93">
                  <a:moveTo>
                    <a:pt x="46" y="0"/>
                  </a:moveTo>
                  <a:cubicBezTo>
                    <a:pt x="32" y="0"/>
                    <a:pt x="19" y="3"/>
                    <a:pt x="7" y="9"/>
                  </a:cubicBezTo>
                  <a:cubicBezTo>
                    <a:pt x="2" y="12"/>
                    <a:pt x="0" y="18"/>
                    <a:pt x="2" y="23"/>
                  </a:cubicBezTo>
                  <a:cubicBezTo>
                    <a:pt x="5" y="28"/>
                    <a:pt x="11" y="30"/>
                    <a:pt x="16" y="27"/>
                  </a:cubicBezTo>
                  <a:cubicBezTo>
                    <a:pt x="25" y="22"/>
                    <a:pt x="36" y="20"/>
                    <a:pt x="46" y="20"/>
                  </a:cubicBezTo>
                  <a:cubicBezTo>
                    <a:pt x="77" y="20"/>
                    <a:pt x="104" y="43"/>
                    <a:pt x="108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0" y="73"/>
                    <a:pt x="36" y="77"/>
                    <a:pt x="36" y="83"/>
                  </a:cubicBezTo>
                  <a:cubicBezTo>
                    <a:pt x="36" y="89"/>
                    <a:pt x="40" y="93"/>
                    <a:pt x="46" y="93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25" y="93"/>
                    <a:pt x="130" y="89"/>
                    <a:pt x="130" y="83"/>
                  </a:cubicBezTo>
                  <a:cubicBezTo>
                    <a:pt x="130" y="37"/>
                    <a:pt x="92" y="0"/>
                    <a:pt x="46" y="0"/>
                  </a:cubicBezTo>
                  <a:close/>
                </a:path>
              </a:pathLst>
            </a:custGeom>
            <a:grpFill/>
            <a:ln w="9525">
              <a:solidFill>
                <a:srgbClr val="44546A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2501" y="1640"/>
              <a:ext cx="221" cy="160"/>
            </a:xfrm>
            <a:custGeom>
              <a:avLst/>
              <a:gdLst>
                <a:gd name="T0" fmla="*/ 84 w 129"/>
                <a:gd name="T1" fmla="*/ 73 h 93"/>
                <a:gd name="T2" fmla="*/ 21 w 129"/>
                <a:gd name="T3" fmla="*/ 73 h 93"/>
                <a:gd name="T4" fmla="*/ 83 w 129"/>
                <a:gd name="T5" fmla="*/ 20 h 93"/>
                <a:gd name="T6" fmla="*/ 113 w 129"/>
                <a:gd name="T7" fmla="*/ 27 h 93"/>
                <a:gd name="T8" fmla="*/ 127 w 129"/>
                <a:gd name="T9" fmla="*/ 23 h 93"/>
                <a:gd name="T10" fmla="*/ 123 w 129"/>
                <a:gd name="T11" fmla="*/ 9 h 93"/>
                <a:gd name="T12" fmla="*/ 83 w 129"/>
                <a:gd name="T13" fmla="*/ 0 h 93"/>
                <a:gd name="T14" fmla="*/ 0 w 129"/>
                <a:gd name="T15" fmla="*/ 83 h 93"/>
                <a:gd name="T16" fmla="*/ 10 w 129"/>
                <a:gd name="T17" fmla="*/ 93 h 93"/>
                <a:gd name="T18" fmla="*/ 84 w 129"/>
                <a:gd name="T19" fmla="*/ 93 h 93"/>
                <a:gd name="T20" fmla="*/ 94 w 129"/>
                <a:gd name="T21" fmla="*/ 83 h 93"/>
                <a:gd name="T22" fmla="*/ 84 w 129"/>
                <a:gd name="T23" fmla="*/ 7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93">
                  <a:moveTo>
                    <a:pt x="84" y="73"/>
                  </a:moveTo>
                  <a:cubicBezTo>
                    <a:pt x="21" y="73"/>
                    <a:pt x="21" y="73"/>
                    <a:pt x="21" y="73"/>
                  </a:cubicBezTo>
                  <a:cubicBezTo>
                    <a:pt x="26" y="43"/>
                    <a:pt x="52" y="20"/>
                    <a:pt x="83" y="20"/>
                  </a:cubicBezTo>
                  <a:cubicBezTo>
                    <a:pt x="94" y="20"/>
                    <a:pt x="104" y="22"/>
                    <a:pt x="113" y="27"/>
                  </a:cubicBezTo>
                  <a:cubicBezTo>
                    <a:pt x="118" y="30"/>
                    <a:pt x="124" y="28"/>
                    <a:pt x="127" y="23"/>
                  </a:cubicBezTo>
                  <a:cubicBezTo>
                    <a:pt x="129" y="18"/>
                    <a:pt x="128" y="12"/>
                    <a:pt x="123" y="9"/>
                  </a:cubicBezTo>
                  <a:cubicBezTo>
                    <a:pt x="111" y="3"/>
                    <a:pt x="97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89"/>
                    <a:pt x="4" y="93"/>
                    <a:pt x="10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90" y="93"/>
                    <a:pt x="94" y="89"/>
                    <a:pt x="94" y="83"/>
                  </a:cubicBezTo>
                  <a:cubicBezTo>
                    <a:pt x="94" y="77"/>
                    <a:pt x="90" y="73"/>
                    <a:pt x="84" y="73"/>
                  </a:cubicBezTo>
                  <a:close/>
                </a:path>
              </a:pathLst>
            </a:custGeom>
            <a:grpFill/>
            <a:ln w="9525">
              <a:solidFill>
                <a:srgbClr val="44546A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2557" y="1430"/>
              <a:ext cx="174" cy="174"/>
            </a:xfrm>
            <a:custGeom>
              <a:avLst/>
              <a:gdLst>
                <a:gd name="T0" fmla="*/ 50 w 101"/>
                <a:gd name="T1" fmla="*/ 101 h 101"/>
                <a:gd name="T2" fmla="*/ 101 w 101"/>
                <a:gd name="T3" fmla="*/ 51 h 101"/>
                <a:gd name="T4" fmla="*/ 50 w 101"/>
                <a:gd name="T5" fmla="*/ 0 h 101"/>
                <a:gd name="T6" fmla="*/ 0 w 101"/>
                <a:gd name="T7" fmla="*/ 51 h 101"/>
                <a:gd name="T8" fmla="*/ 50 w 101"/>
                <a:gd name="T9" fmla="*/ 101 h 101"/>
                <a:gd name="T10" fmla="*/ 50 w 101"/>
                <a:gd name="T11" fmla="*/ 20 h 101"/>
                <a:gd name="T12" fmla="*/ 81 w 101"/>
                <a:gd name="T13" fmla="*/ 51 h 101"/>
                <a:gd name="T14" fmla="*/ 50 w 101"/>
                <a:gd name="T15" fmla="*/ 81 h 101"/>
                <a:gd name="T16" fmla="*/ 20 w 101"/>
                <a:gd name="T17" fmla="*/ 51 h 101"/>
                <a:gd name="T18" fmla="*/ 50 w 101"/>
                <a:gd name="T19" fmla="*/ 2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01">
                  <a:moveTo>
                    <a:pt x="50" y="101"/>
                  </a:moveTo>
                  <a:cubicBezTo>
                    <a:pt x="78" y="101"/>
                    <a:pt x="101" y="79"/>
                    <a:pt x="101" y="51"/>
                  </a:cubicBezTo>
                  <a:cubicBezTo>
                    <a:pt x="101" y="23"/>
                    <a:pt x="78" y="0"/>
                    <a:pt x="50" y="0"/>
                  </a:cubicBezTo>
                  <a:cubicBezTo>
                    <a:pt x="22" y="0"/>
                    <a:pt x="0" y="23"/>
                    <a:pt x="0" y="51"/>
                  </a:cubicBezTo>
                  <a:cubicBezTo>
                    <a:pt x="0" y="79"/>
                    <a:pt x="22" y="101"/>
                    <a:pt x="50" y="101"/>
                  </a:cubicBezTo>
                  <a:close/>
                  <a:moveTo>
                    <a:pt x="50" y="20"/>
                  </a:moveTo>
                  <a:cubicBezTo>
                    <a:pt x="67" y="20"/>
                    <a:pt x="81" y="34"/>
                    <a:pt x="81" y="51"/>
                  </a:cubicBezTo>
                  <a:cubicBezTo>
                    <a:pt x="81" y="67"/>
                    <a:pt x="67" y="81"/>
                    <a:pt x="50" y="81"/>
                  </a:cubicBezTo>
                  <a:cubicBezTo>
                    <a:pt x="33" y="81"/>
                    <a:pt x="20" y="67"/>
                    <a:pt x="20" y="51"/>
                  </a:cubicBezTo>
                  <a:cubicBezTo>
                    <a:pt x="20" y="34"/>
                    <a:pt x="33" y="20"/>
                    <a:pt x="50" y="20"/>
                  </a:cubicBezTo>
                  <a:close/>
                </a:path>
              </a:pathLst>
            </a:custGeom>
            <a:grpFill/>
            <a:ln w="9525">
              <a:solidFill>
                <a:srgbClr val="44546A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2768" y="1387"/>
              <a:ext cx="224" cy="224"/>
            </a:xfrm>
            <a:custGeom>
              <a:avLst/>
              <a:gdLst>
                <a:gd name="T0" fmla="*/ 65 w 130"/>
                <a:gd name="T1" fmla="*/ 130 h 130"/>
                <a:gd name="T2" fmla="*/ 130 w 130"/>
                <a:gd name="T3" fmla="*/ 65 h 130"/>
                <a:gd name="T4" fmla="*/ 65 w 130"/>
                <a:gd name="T5" fmla="*/ 0 h 130"/>
                <a:gd name="T6" fmla="*/ 0 w 130"/>
                <a:gd name="T7" fmla="*/ 65 h 130"/>
                <a:gd name="T8" fmla="*/ 65 w 130"/>
                <a:gd name="T9" fmla="*/ 130 h 130"/>
                <a:gd name="T10" fmla="*/ 65 w 130"/>
                <a:gd name="T11" fmla="*/ 20 h 130"/>
                <a:gd name="T12" fmla="*/ 110 w 130"/>
                <a:gd name="T13" fmla="*/ 65 h 130"/>
                <a:gd name="T14" fmla="*/ 65 w 130"/>
                <a:gd name="T15" fmla="*/ 110 h 130"/>
                <a:gd name="T16" fmla="*/ 20 w 130"/>
                <a:gd name="T17" fmla="*/ 65 h 130"/>
                <a:gd name="T18" fmla="*/ 65 w 130"/>
                <a:gd name="T19" fmla="*/ 2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130">
                  <a:moveTo>
                    <a:pt x="65" y="130"/>
                  </a:moveTo>
                  <a:cubicBezTo>
                    <a:pt x="101" y="130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close/>
                  <a:moveTo>
                    <a:pt x="65" y="20"/>
                  </a:moveTo>
                  <a:cubicBezTo>
                    <a:pt x="90" y="20"/>
                    <a:pt x="110" y="40"/>
                    <a:pt x="110" y="65"/>
                  </a:cubicBezTo>
                  <a:cubicBezTo>
                    <a:pt x="110" y="90"/>
                    <a:pt x="90" y="110"/>
                    <a:pt x="65" y="110"/>
                  </a:cubicBezTo>
                  <a:cubicBezTo>
                    <a:pt x="40" y="110"/>
                    <a:pt x="20" y="90"/>
                    <a:pt x="20" y="65"/>
                  </a:cubicBezTo>
                  <a:cubicBezTo>
                    <a:pt x="20" y="40"/>
                    <a:pt x="40" y="20"/>
                    <a:pt x="65" y="20"/>
                  </a:cubicBezTo>
                  <a:close/>
                </a:path>
              </a:pathLst>
            </a:custGeom>
            <a:grpFill/>
            <a:ln w="9525">
              <a:solidFill>
                <a:srgbClr val="44546A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2691" y="1645"/>
              <a:ext cx="378" cy="207"/>
            </a:xfrm>
            <a:custGeom>
              <a:avLst/>
              <a:gdLst>
                <a:gd name="T0" fmla="*/ 110 w 220"/>
                <a:gd name="T1" fmla="*/ 0 h 120"/>
                <a:gd name="T2" fmla="*/ 0 w 220"/>
                <a:gd name="T3" fmla="*/ 110 h 120"/>
                <a:gd name="T4" fmla="*/ 10 w 220"/>
                <a:gd name="T5" fmla="*/ 120 h 120"/>
                <a:gd name="T6" fmla="*/ 210 w 220"/>
                <a:gd name="T7" fmla="*/ 120 h 120"/>
                <a:gd name="T8" fmla="*/ 220 w 220"/>
                <a:gd name="T9" fmla="*/ 110 h 120"/>
                <a:gd name="T10" fmla="*/ 110 w 220"/>
                <a:gd name="T11" fmla="*/ 0 h 120"/>
                <a:gd name="T12" fmla="*/ 21 w 220"/>
                <a:gd name="T13" fmla="*/ 100 h 120"/>
                <a:gd name="T14" fmla="*/ 110 w 220"/>
                <a:gd name="T15" fmla="*/ 20 h 120"/>
                <a:gd name="T16" fmla="*/ 199 w 220"/>
                <a:gd name="T17" fmla="*/ 100 h 120"/>
                <a:gd name="T18" fmla="*/ 21 w 220"/>
                <a:gd name="T19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210" y="120"/>
                    <a:pt x="210" y="120"/>
                    <a:pt x="210" y="120"/>
                  </a:cubicBezTo>
                  <a:cubicBezTo>
                    <a:pt x="215" y="120"/>
                    <a:pt x="220" y="116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21" y="100"/>
                  </a:moveTo>
                  <a:cubicBezTo>
                    <a:pt x="26" y="55"/>
                    <a:pt x="64" y="20"/>
                    <a:pt x="110" y="20"/>
                  </a:cubicBezTo>
                  <a:cubicBezTo>
                    <a:pt x="156" y="20"/>
                    <a:pt x="194" y="55"/>
                    <a:pt x="199" y="100"/>
                  </a:cubicBezTo>
                  <a:lnTo>
                    <a:pt x="21" y="100"/>
                  </a:lnTo>
                  <a:close/>
                </a:path>
              </a:pathLst>
            </a:custGeom>
            <a:grpFill/>
            <a:ln w="9525">
              <a:solidFill>
                <a:srgbClr val="44546A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2336" y="1073"/>
              <a:ext cx="1088" cy="1092"/>
            </a:xfrm>
            <a:custGeom>
              <a:avLst/>
              <a:gdLst>
                <a:gd name="T0" fmla="*/ 624 w 634"/>
                <a:gd name="T1" fmla="*/ 307 h 634"/>
                <a:gd name="T2" fmla="*/ 599 w 634"/>
                <a:gd name="T3" fmla="*/ 307 h 634"/>
                <a:gd name="T4" fmla="*/ 327 w 634"/>
                <a:gd name="T5" fmla="*/ 35 h 634"/>
                <a:gd name="T6" fmla="*/ 327 w 634"/>
                <a:gd name="T7" fmla="*/ 10 h 634"/>
                <a:gd name="T8" fmla="*/ 317 w 634"/>
                <a:gd name="T9" fmla="*/ 0 h 634"/>
                <a:gd name="T10" fmla="*/ 307 w 634"/>
                <a:gd name="T11" fmla="*/ 10 h 634"/>
                <a:gd name="T12" fmla="*/ 307 w 634"/>
                <a:gd name="T13" fmla="*/ 35 h 634"/>
                <a:gd name="T14" fmla="*/ 35 w 634"/>
                <a:gd name="T15" fmla="*/ 307 h 634"/>
                <a:gd name="T16" fmla="*/ 10 w 634"/>
                <a:gd name="T17" fmla="*/ 307 h 634"/>
                <a:gd name="T18" fmla="*/ 0 w 634"/>
                <a:gd name="T19" fmla="*/ 317 h 634"/>
                <a:gd name="T20" fmla="*/ 10 w 634"/>
                <a:gd name="T21" fmla="*/ 327 h 634"/>
                <a:gd name="T22" fmla="*/ 35 w 634"/>
                <a:gd name="T23" fmla="*/ 327 h 634"/>
                <a:gd name="T24" fmla="*/ 307 w 634"/>
                <a:gd name="T25" fmla="*/ 599 h 634"/>
                <a:gd name="T26" fmla="*/ 307 w 634"/>
                <a:gd name="T27" fmla="*/ 624 h 634"/>
                <a:gd name="T28" fmla="*/ 317 w 634"/>
                <a:gd name="T29" fmla="*/ 634 h 634"/>
                <a:gd name="T30" fmla="*/ 327 w 634"/>
                <a:gd name="T31" fmla="*/ 624 h 634"/>
                <a:gd name="T32" fmla="*/ 327 w 634"/>
                <a:gd name="T33" fmla="*/ 599 h 634"/>
                <a:gd name="T34" fmla="*/ 599 w 634"/>
                <a:gd name="T35" fmla="*/ 327 h 634"/>
                <a:gd name="T36" fmla="*/ 624 w 634"/>
                <a:gd name="T37" fmla="*/ 327 h 634"/>
                <a:gd name="T38" fmla="*/ 634 w 634"/>
                <a:gd name="T39" fmla="*/ 317 h 634"/>
                <a:gd name="T40" fmla="*/ 624 w 634"/>
                <a:gd name="T41" fmla="*/ 307 h 634"/>
                <a:gd name="T42" fmla="*/ 327 w 634"/>
                <a:gd name="T43" fmla="*/ 579 h 634"/>
                <a:gd name="T44" fmla="*/ 327 w 634"/>
                <a:gd name="T45" fmla="*/ 555 h 634"/>
                <a:gd name="T46" fmla="*/ 317 w 634"/>
                <a:gd name="T47" fmla="*/ 545 h 634"/>
                <a:gd name="T48" fmla="*/ 307 w 634"/>
                <a:gd name="T49" fmla="*/ 555 h 634"/>
                <a:gd name="T50" fmla="*/ 307 w 634"/>
                <a:gd name="T51" fmla="*/ 579 h 634"/>
                <a:gd name="T52" fmla="*/ 55 w 634"/>
                <a:gd name="T53" fmla="*/ 327 h 634"/>
                <a:gd name="T54" fmla="*/ 79 w 634"/>
                <a:gd name="T55" fmla="*/ 327 h 634"/>
                <a:gd name="T56" fmla="*/ 89 w 634"/>
                <a:gd name="T57" fmla="*/ 317 h 634"/>
                <a:gd name="T58" fmla="*/ 79 w 634"/>
                <a:gd name="T59" fmla="*/ 307 h 634"/>
                <a:gd name="T60" fmla="*/ 55 w 634"/>
                <a:gd name="T61" fmla="*/ 307 h 634"/>
                <a:gd name="T62" fmla="*/ 307 w 634"/>
                <a:gd name="T63" fmla="*/ 55 h 634"/>
                <a:gd name="T64" fmla="*/ 307 w 634"/>
                <a:gd name="T65" fmla="*/ 79 h 634"/>
                <a:gd name="T66" fmla="*/ 317 w 634"/>
                <a:gd name="T67" fmla="*/ 89 h 634"/>
                <a:gd name="T68" fmla="*/ 327 w 634"/>
                <a:gd name="T69" fmla="*/ 79 h 634"/>
                <a:gd name="T70" fmla="*/ 327 w 634"/>
                <a:gd name="T71" fmla="*/ 55 h 634"/>
                <a:gd name="T72" fmla="*/ 579 w 634"/>
                <a:gd name="T73" fmla="*/ 307 h 634"/>
                <a:gd name="T74" fmla="*/ 555 w 634"/>
                <a:gd name="T75" fmla="*/ 307 h 634"/>
                <a:gd name="T76" fmla="*/ 545 w 634"/>
                <a:gd name="T77" fmla="*/ 317 h 634"/>
                <a:gd name="T78" fmla="*/ 555 w 634"/>
                <a:gd name="T79" fmla="*/ 327 h 634"/>
                <a:gd name="T80" fmla="*/ 579 w 634"/>
                <a:gd name="T81" fmla="*/ 327 h 634"/>
                <a:gd name="T82" fmla="*/ 327 w 634"/>
                <a:gd name="T83" fmla="*/ 57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4" h="634">
                  <a:moveTo>
                    <a:pt x="624" y="307"/>
                  </a:moveTo>
                  <a:cubicBezTo>
                    <a:pt x="599" y="307"/>
                    <a:pt x="599" y="307"/>
                    <a:pt x="599" y="307"/>
                  </a:cubicBezTo>
                  <a:cubicBezTo>
                    <a:pt x="594" y="159"/>
                    <a:pt x="475" y="40"/>
                    <a:pt x="327" y="35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4"/>
                    <a:pt x="323" y="0"/>
                    <a:pt x="317" y="0"/>
                  </a:cubicBezTo>
                  <a:cubicBezTo>
                    <a:pt x="312" y="0"/>
                    <a:pt x="307" y="4"/>
                    <a:pt x="307" y="10"/>
                  </a:cubicBezTo>
                  <a:cubicBezTo>
                    <a:pt x="307" y="35"/>
                    <a:pt x="307" y="35"/>
                    <a:pt x="307" y="35"/>
                  </a:cubicBezTo>
                  <a:cubicBezTo>
                    <a:pt x="159" y="40"/>
                    <a:pt x="40" y="159"/>
                    <a:pt x="35" y="307"/>
                  </a:cubicBezTo>
                  <a:cubicBezTo>
                    <a:pt x="10" y="307"/>
                    <a:pt x="10" y="307"/>
                    <a:pt x="10" y="307"/>
                  </a:cubicBezTo>
                  <a:cubicBezTo>
                    <a:pt x="5" y="307"/>
                    <a:pt x="0" y="311"/>
                    <a:pt x="0" y="317"/>
                  </a:cubicBezTo>
                  <a:cubicBezTo>
                    <a:pt x="0" y="322"/>
                    <a:pt x="5" y="327"/>
                    <a:pt x="10" y="327"/>
                  </a:cubicBezTo>
                  <a:cubicBezTo>
                    <a:pt x="35" y="327"/>
                    <a:pt x="35" y="327"/>
                    <a:pt x="35" y="327"/>
                  </a:cubicBezTo>
                  <a:cubicBezTo>
                    <a:pt x="40" y="475"/>
                    <a:pt x="159" y="594"/>
                    <a:pt x="307" y="599"/>
                  </a:cubicBezTo>
                  <a:cubicBezTo>
                    <a:pt x="307" y="624"/>
                    <a:pt x="307" y="624"/>
                    <a:pt x="307" y="624"/>
                  </a:cubicBezTo>
                  <a:cubicBezTo>
                    <a:pt x="307" y="629"/>
                    <a:pt x="312" y="634"/>
                    <a:pt x="317" y="634"/>
                  </a:cubicBezTo>
                  <a:cubicBezTo>
                    <a:pt x="323" y="634"/>
                    <a:pt x="327" y="629"/>
                    <a:pt x="327" y="624"/>
                  </a:cubicBezTo>
                  <a:cubicBezTo>
                    <a:pt x="327" y="599"/>
                    <a:pt x="327" y="599"/>
                    <a:pt x="327" y="599"/>
                  </a:cubicBezTo>
                  <a:cubicBezTo>
                    <a:pt x="475" y="594"/>
                    <a:pt x="594" y="475"/>
                    <a:pt x="599" y="327"/>
                  </a:cubicBezTo>
                  <a:cubicBezTo>
                    <a:pt x="624" y="327"/>
                    <a:pt x="624" y="327"/>
                    <a:pt x="624" y="327"/>
                  </a:cubicBezTo>
                  <a:cubicBezTo>
                    <a:pt x="630" y="327"/>
                    <a:pt x="634" y="322"/>
                    <a:pt x="634" y="317"/>
                  </a:cubicBezTo>
                  <a:cubicBezTo>
                    <a:pt x="634" y="311"/>
                    <a:pt x="630" y="307"/>
                    <a:pt x="624" y="307"/>
                  </a:cubicBezTo>
                  <a:close/>
                  <a:moveTo>
                    <a:pt x="327" y="579"/>
                  </a:moveTo>
                  <a:cubicBezTo>
                    <a:pt x="327" y="555"/>
                    <a:pt x="327" y="555"/>
                    <a:pt x="327" y="555"/>
                  </a:cubicBezTo>
                  <a:cubicBezTo>
                    <a:pt x="327" y="549"/>
                    <a:pt x="323" y="545"/>
                    <a:pt x="317" y="545"/>
                  </a:cubicBezTo>
                  <a:cubicBezTo>
                    <a:pt x="312" y="545"/>
                    <a:pt x="307" y="549"/>
                    <a:pt x="307" y="555"/>
                  </a:cubicBezTo>
                  <a:cubicBezTo>
                    <a:pt x="307" y="579"/>
                    <a:pt x="307" y="579"/>
                    <a:pt x="307" y="579"/>
                  </a:cubicBezTo>
                  <a:cubicBezTo>
                    <a:pt x="170" y="574"/>
                    <a:pt x="60" y="464"/>
                    <a:pt x="55" y="327"/>
                  </a:cubicBezTo>
                  <a:cubicBezTo>
                    <a:pt x="79" y="327"/>
                    <a:pt x="79" y="327"/>
                    <a:pt x="79" y="327"/>
                  </a:cubicBezTo>
                  <a:cubicBezTo>
                    <a:pt x="85" y="327"/>
                    <a:pt x="89" y="322"/>
                    <a:pt x="89" y="317"/>
                  </a:cubicBezTo>
                  <a:cubicBezTo>
                    <a:pt x="89" y="311"/>
                    <a:pt x="85" y="307"/>
                    <a:pt x="79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60" y="170"/>
                    <a:pt x="170" y="60"/>
                    <a:pt x="307" y="55"/>
                  </a:cubicBezTo>
                  <a:cubicBezTo>
                    <a:pt x="307" y="79"/>
                    <a:pt x="307" y="79"/>
                    <a:pt x="307" y="79"/>
                  </a:cubicBezTo>
                  <a:cubicBezTo>
                    <a:pt x="307" y="85"/>
                    <a:pt x="312" y="89"/>
                    <a:pt x="317" y="89"/>
                  </a:cubicBezTo>
                  <a:cubicBezTo>
                    <a:pt x="323" y="89"/>
                    <a:pt x="327" y="85"/>
                    <a:pt x="327" y="79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464" y="60"/>
                    <a:pt x="574" y="170"/>
                    <a:pt x="579" y="307"/>
                  </a:cubicBezTo>
                  <a:cubicBezTo>
                    <a:pt x="555" y="307"/>
                    <a:pt x="555" y="307"/>
                    <a:pt x="555" y="307"/>
                  </a:cubicBezTo>
                  <a:cubicBezTo>
                    <a:pt x="549" y="307"/>
                    <a:pt x="545" y="311"/>
                    <a:pt x="545" y="317"/>
                  </a:cubicBezTo>
                  <a:cubicBezTo>
                    <a:pt x="545" y="322"/>
                    <a:pt x="549" y="327"/>
                    <a:pt x="555" y="327"/>
                  </a:cubicBezTo>
                  <a:cubicBezTo>
                    <a:pt x="579" y="327"/>
                    <a:pt x="579" y="327"/>
                    <a:pt x="579" y="327"/>
                  </a:cubicBezTo>
                  <a:cubicBezTo>
                    <a:pt x="574" y="464"/>
                    <a:pt x="464" y="574"/>
                    <a:pt x="327" y="579"/>
                  </a:cubicBezTo>
                  <a:close/>
                </a:path>
              </a:pathLst>
            </a:custGeom>
            <a:solidFill>
              <a:srgbClr val="000000">
                <a:lumMod val="60000"/>
                <a:lumOff val="40000"/>
              </a:srgbClr>
            </a:solidFill>
            <a:ln w="9525">
              <a:solidFill>
                <a:srgbClr val="000000">
                  <a:lumMod val="60000"/>
                  <a:lumOff val="40000"/>
                </a:srgb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17" name="TextBox 24"/>
          <p:cNvSpPr txBox="1"/>
          <p:nvPr>
            <p:custDataLst>
              <p:tags r:id="rId6"/>
            </p:custDataLst>
          </p:nvPr>
        </p:nvSpPr>
        <p:spPr>
          <a:xfrm>
            <a:off x="2885038" y="4085230"/>
            <a:ext cx="50206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en-US" sz="2135" dirty="0">
                <a:solidFill>
                  <a:srgbClr val="44546A">
                    <a:lumMod val="20000"/>
                    <a:lumOff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02</a:t>
            </a:r>
            <a:endParaRPr lang="en-US" sz="2135" dirty="0">
              <a:solidFill>
                <a:srgbClr val="44546A">
                  <a:lumMod val="20000"/>
                  <a:lumOff val="80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TextBox 25"/>
          <p:cNvSpPr txBox="1"/>
          <p:nvPr>
            <p:custDataLst>
              <p:tags r:id="rId7"/>
            </p:custDataLst>
          </p:nvPr>
        </p:nvSpPr>
        <p:spPr>
          <a:xfrm>
            <a:off x="8334513" y="1803400"/>
            <a:ext cx="49885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en-US" sz="2135" dirty="0">
                <a:solidFill>
                  <a:srgbClr val="44546A">
                    <a:lumMod val="20000"/>
                    <a:lumOff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03</a:t>
            </a:r>
            <a:endParaRPr lang="en-US" sz="2135" dirty="0">
              <a:solidFill>
                <a:srgbClr val="44546A">
                  <a:lumMod val="20000"/>
                  <a:lumOff val="80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9" name="TextBox 26"/>
          <p:cNvSpPr txBox="1"/>
          <p:nvPr>
            <p:custDataLst>
              <p:tags r:id="rId8"/>
            </p:custDataLst>
          </p:nvPr>
        </p:nvSpPr>
        <p:spPr>
          <a:xfrm>
            <a:off x="8334513" y="4028083"/>
            <a:ext cx="5132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en-US" sz="2135" dirty="0">
                <a:solidFill>
                  <a:srgbClr val="44546A">
                    <a:lumMod val="20000"/>
                    <a:lumOff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04</a:t>
            </a:r>
            <a:endParaRPr lang="en-US" sz="2135" dirty="0">
              <a:solidFill>
                <a:srgbClr val="44546A">
                  <a:lumMod val="20000"/>
                  <a:lumOff val="80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20" name="Group 14"/>
          <p:cNvGrpSpPr>
            <a:grpSpLocks noChangeAspect="1"/>
          </p:cNvGrpSpPr>
          <p:nvPr/>
        </p:nvGrpSpPr>
        <p:grpSpPr bwMode="auto">
          <a:xfrm>
            <a:off x="1473512" y="4556235"/>
            <a:ext cx="875295" cy="877877"/>
            <a:chOff x="2647" y="1075"/>
            <a:chExt cx="339" cy="340"/>
          </a:xfrm>
          <a:solidFill>
            <a:srgbClr val="44546A"/>
          </a:solidFill>
        </p:grpSpPr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2724" y="1152"/>
              <a:ext cx="16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2894" y="1152"/>
              <a:ext cx="15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2724" y="1322"/>
              <a:ext cx="16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2894" y="1322"/>
              <a:ext cx="15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2647" y="1075"/>
              <a:ext cx="339" cy="340"/>
            </a:xfrm>
            <a:custGeom>
              <a:avLst/>
              <a:gdLst>
                <a:gd name="T0" fmla="*/ 1314 w 1314"/>
                <a:gd name="T1" fmla="*/ 567 h 1314"/>
                <a:gd name="T2" fmla="*/ 1135 w 1314"/>
                <a:gd name="T3" fmla="*/ 538 h 1314"/>
                <a:gd name="T4" fmla="*/ 1284 w 1314"/>
                <a:gd name="T5" fmla="*/ 418 h 1314"/>
                <a:gd name="T6" fmla="*/ 1284 w 1314"/>
                <a:gd name="T7" fmla="*/ 358 h 1314"/>
                <a:gd name="T8" fmla="*/ 1135 w 1314"/>
                <a:gd name="T9" fmla="*/ 329 h 1314"/>
                <a:gd name="T10" fmla="*/ 956 w 1314"/>
                <a:gd name="T11" fmla="*/ 179 h 1314"/>
                <a:gd name="T12" fmla="*/ 926 w 1314"/>
                <a:gd name="T13" fmla="*/ 0 h 1314"/>
                <a:gd name="T14" fmla="*/ 896 w 1314"/>
                <a:gd name="T15" fmla="*/ 179 h 1314"/>
                <a:gd name="T16" fmla="*/ 776 w 1314"/>
                <a:gd name="T17" fmla="*/ 30 h 1314"/>
                <a:gd name="T18" fmla="*/ 717 w 1314"/>
                <a:gd name="T19" fmla="*/ 30 h 1314"/>
                <a:gd name="T20" fmla="*/ 597 w 1314"/>
                <a:gd name="T21" fmla="*/ 179 h 1314"/>
                <a:gd name="T22" fmla="*/ 567 w 1314"/>
                <a:gd name="T23" fmla="*/ 0 h 1314"/>
                <a:gd name="T24" fmla="*/ 538 w 1314"/>
                <a:gd name="T25" fmla="*/ 179 h 1314"/>
                <a:gd name="T26" fmla="*/ 418 w 1314"/>
                <a:gd name="T27" fmla="*/ 30 h 1314"/>
                <a:gd name="T28" fmla="*/ 358 w 1314"/>
                <a:gd name="T29" fmla="*/ 30 h 1314"/>
                <a:gd name="T30" fmla="*/ 329 w 1314"/>
                <a:gd name="T31" fmla="*/ 179 h 1314"/>
                <a:gd name="T32" fmla="*/ 179 w 1314"/>
                <a:gd name="T33" fmla="*/ 358 h 1314"/>
                <a:gd name="T34" fmla="*/ 0 w 1314"/>
                <a:gd name="T35" fmla="*/ 388 h 1314"/>
                <a:gd name="T36" fmla="*/ 179 w 1314"/>
                <a:gd name="T37" fmla="*/ 418 h 1314"/>
                <a:gd name="T38" fmla="*/ 30 w 1314"/>
                <a:gd name="T39" fmla="*/ 538 h 1314"/>
                <a:gd name="T40" fmla="*/ 30 w 1314"/>
                <a:gd name="T41" fmla="*/ 597 h 1314"/>
                <a:gd name="T42" fmla="*/ 179 w 1314"/>
                <a:gd name="T43" fmla="*/ 717 h 1314"/>
                <a:gd name="T44" fmla="*/ 0 w 1314"/>
                <a:gd name="T45" fmla="*/ 747 h 1314"/>
                <a:gd name="T46" fmla="*/ 179 w 1314"/>
                <a:gd name="T47" fmla="*/ 776 h 1314"/>
                <a:gd name="T48" fmla="*/ 30 w 1314"/>
                <a:gd name="T49" fmla="*/ 896 h 1314"/>
                <a:gd name="T50" fmla="*/ 30 w 1314"/>
                <a:gd name="T51" fmla="*/ 956 h 1314"/>
                <a:gd name="T52" fmla="*/ 179 w 1314"/>
                <a:gd name="T53" fmla="*/ 985 h 1314"/>
                <a:gd name="T54" fmla="*/ 358 w 1314"/>
                <a:gd name="T55" fmla="*/ 1135 h 1314"/>
                <a:gd name="T56" fmla="*/ 388 w 1314"/>
                <a:gd name="T57" fmla="*/ 1314 h 1314"/>
                <a:gd name="T58" fmla="*/ 418 w 1314"/>
                <a:gd name="T59" fmla="*/ 1135 h 1314"/>
                <a:gd name="T60" fmla="*/ 538 w 1314"/>
                <a:gd name="T61" fmla="*/ 1284 h 1314"/>
                <a:gd name="T62" fmla="*/ 597 w 1314"/>
                <a:gd name="T63" fmla="*/ 1284 h 1314"/>
                <a:gd name="T64" fmla="*/ 717 w 1314"/>
                <a:gd name="T65" fmla="*/ 1135 h 1314"/>
                <a:gd name="T66" fmla="*/ 747 w 1314"/>
                <a:gd name="T67" fmla="*/ 1314 h 1314"/>
                <a:gd name="T68" fmla="*/ 776 w 1314"/>
                <a:gd name="T69" fmla="*/ 1135 h 1314"/>
                <a:gd name="T70" fmla="*/ 896 w 1314"/>
                <a:gd name="T71" fmla="*/ 1284 h 1314"/>
                <a:gd name="T72" fmla="*/ 956 w 1314"/>
                <a:gd name="T73" fmla="*/ 1284 h 1314"/>
                <a:gd name="T74" fmla="*/ 985 w 1314"/>
                <a:gd name="T75" fmla="*/ 1135 h 1314"/>
                <a:gd name="T76" fmla="*/ 1135 w 1314"/>
                <a:gd name="T77" fmla="*/ 956 h 1314"/>
                <a:gd name="T78" fmla="*/ 1314 w 1314"/>
                <a:gd name="T79" fmla="*/ 926 h 1314"/>
                <a:gd name="T80" fmla="*/ 1105 w 1314"/>
                <a:gd name="T81" fmla="*/ 896 h 1314"/>
                <a:gd name="T82" fmla="*/ 1075 w 1314"/>
                <a:gd name="T83" fmla="*/ 985 h 1314"/>
                <a:gd name="T84" fmla="*/ 329 w 1314"/>
                <a:gd name="T85" fmla="*/ 1075 h 1314"/>
                <a:gd name="T86" fmla="*/ 239 w 1314"/>
                <a:gd name="T87" fmla="*/ 329 h 1314"/>
                <a:gd name="T88" fmla="*/ 985 w 1314"/>
                <a:gd name="T89" fmla="*/ 239 h 1314"/>
                <a:gd name="T90" fmla="*/ 1075 w 1314"/>
                <a:gd name="T91" fmla="*/ 806 h 1314"/>
                <a:gd name="T92" fmla="*/ 1135 w 1314"/>
                <a:gd name="T93" fmla="*/ 806 h 1314"/>
                <a:gd name="T94" fmla="*/ 1284 w 1314"/>
                <a:gd name="T95" fmla="*/ 776 h 1314"/>
                <a:gd name="T96" fmla="*/ 1284 w 1314"/>
                <a:gd name="T97" fmla="*/ 717 h 1314"/>
                <a:gd name="T98" fmla="*/ 1135 w 1314"/>
                <a:gd name="T99" fmla="*/ 597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14" h="1314">
                  <a:moveTo>
                    <a:pt x="1284" y="597"/>
                  </a:moveTo>
                  <a:cubicBezTo>
                    <a:pt x="1301" y="597"/>
                    <a:pt x="1314" y="584"/>
                    <a:pt x="1314" y="567"/>
                  </a:cubicBezTo>
                  <a:cubicBezTo>
                    <a:pt x="1314" y="551"/>
                    <a:pt x="1301" y="538"/>
                    <a:pt x="1284" y="538"/>
                  </a:cubicBezTo>
                  <a:cubicBezTo>
                    <a:pt x="1135" y="538"/>
                    <a:pt x="1135" y="538"/>
                    <a:pt x="1135" y="538"/>
                  </a:cubicBezTo>
                  <a:cubicBezTo>
                    <a:pt x="1135" y="418"/>
                    <a:pt x="1135" y="418"/>
                    <a:pt x="1135" y="418"/>
                  </a:cubicBezTo>
                  <a:cubicBezTo>
                    <a:pt x="1284" y="418"/>
                    <a:pt x="1284" y="418"/>
                    <a:pt x="1284" y="418"/>
                  </a:cubicBezTo>
                  <a:cubicBezTo>
                    <a:pt x="1301" y="418"/>
                    <a:pt x="1314" y="405"/>
                    <a:pt x="1314" y="388"/>
                  </a:cubicBezTo>
                  <a:cubicBezTo>
                    <a:pt x="1314" y="372"/>
                    <a:pt x="1301" y="358"/>
                    <a:pt x="1284" y="358"/>
                  </a:cubicBezTo>
                  <a:cubicBezTo>
                    <a:pt x="1135" y="358"/>
                    <a:pt x="1135" y="358"/>
                    <a:pt x="1135" y="358"/>
                  </a:cubicBezTo>
                  <a:cubicBezTo>
                    <a:pt x="1135" y="329"/>
                    <a:pt x="1135" y="329"/>
                    <a:pt x="1135" y="329"/>
                  </a:cubicBezTo>
                  <a:cubicBezTo>
                    <a:pt x="1135" y="246"/>
                    <a:pt x="1068" y="179"/>
                    <a:pt x="985" y="179"/>
                  </a:cubicBezTo>
                  <a:cubicBezTo>
                    <a:pt x="956" y="179"/>
                    <a:pt x="956" y="179"/>
                    <a:pt x="956" y="179"/>
                  </a:cubicBezTo>
                  <a:cubicBezTo>
                    <a:pt x="956" y="30"/>
                    <a:pt x="956" y="30"/>
                    <a:pt x="956" y="30"/>
                  </a:cubicBezTo>
                  <a:cubicBezTo>
                    <a:pt x="956" y="13"/>
                    <a:pt x="942" y="0"/>
                    <a:pt x="926" y="0"/>
                  </a:cubicBezTo>
                  <a:cubicBezTo>
                    <a:pt x="909" y="0"/>
                    <a:pt x="896" y="13"/>
                    <a:pt x="896" y="30"/>
                  </a:cubicBezTo>
                  <a:cubicBezTo>
                    <a:pt x="896" y="179"/>
                    <a:pt x="896" y="179"/>
                    <a:pt x="896" y="179"/>
                  </a:cubicBezTo>
                  <a:cubicBezTo>
                    <a:pt x="776" y="179"/>
                    <a:pt x="776" y="179"/>
                    <a:pt x="776" y="179"/>
                  </a:cubicBezTo>
                  <a:cubicBezTo>
                    <a:pt x="776" y="30"/>
                    <a:pt x="776" y="30"/>
                    <a:pt x="776" y="30"/>
                  </a:cubicBezTo>
                  <a:cubicBezTo>
                    <a:pt x="776" y="13"/>
                    <a:pt x="763" y="0"/>
                    <a:pt x="747" y="0"/>
                  </a:cubicBezTo>
                  <a:cubicBezTo>
                    <a:pt x="730" y="0"/>
                    <a:pt x="717" y="13"/>
                    <a:pt x="717" y="30"/>
                  </a:cubicBezTo>
                  <a:cubicBezTo>
                    <a:pt x="717" y="179"/>
                    <a:pt x="717" y="179"/>
                    <a:pt x="717" y="179"/>
                  </a:cubicBezTo>
                  <a:cubicBezTo>
                    <a:pt x="597" y="179"/>
                    <a:pt x="597" y="179"/>
                    <a:pt x="597" y="179"/>
                  </a:cubicBezTo>
                  <a:cubicBezTo>
                    <a:pt x="597" y="30"/>
                    <a:pt x="597" y="30"/>
                    <a:pt x="597" y="30"/>
                  </a:cubicBezTo>
                  <a:cubicBezTo>
                    <a:pt x="597" y="13"/>
                    <a:pt x="584" y="0"/>
                    <a:pt x="567" y="0"/>
                  </a:cubicBezTo>
                  <a:cubicBezTo>
                    <a:pt x="551" y="0"/>
                    <a:pt x="538" y="13"/>
                    <a:pt x="538" y="30"/>
                  </a:cubicBezTo>
                  <a:cubicBezTo>
                    <a:pt x="538" y="179"/>
                    <a:pt x="538" y="179"/>
                    <a:pt x="538" y="179"/>
                  </a:cubicBezTo>
                  <a:cubicBezTo>
                    <a:pt x="418" y="179"/>
                    <a:pt x="418" y="179"/>
                    <a:pt x="418" y="179"/>
                  </a:cubicBezTo>
                  <a:cubicBezTo>
                    <a:pt x="418" y="30"/>
                    <a:pt x="418" y="30"/>
                    <a:pt x="418" y="30"/>
                  </a:cubicBezTo>
                  <a:cubicBezTo>
                    <a:pt x="418" y="13"/>
                    <a:pt x="405" y="0"/>
                    <a:pt x="388" y="0"/>
                  </a:cubicBezTo>
                  <a:cubicBezTo>
                    <a:pt x="372" y="0"/>
                    <a:pt x="358" y="13"/>
                    <a:pt x="358" y="30"/>
                  </a:cubicBezTo>
                  <a:cubicBezTo>
                    <a:pt x="358" y="179"/>
                    <a:pt x="358" y="179"/>
                    <a:pt x="358" y="179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246" y="179"/>
                    <a:pt x="179" y="246"/>
                    <a:pt x="179" y="329"/>
                  </a:cubicBezTo>
                  <a:cubicBezTo>
                    <a:pt x="179" y="358"/>
                    <a:pt x="179" y="358"/>
                    <a:pt x="179" y="358"/>
                  </a:cubicBezTo>
                  <a:cubicBezTo>
                    <a:pt x="30" y="358"/>
                    <a:pt x="30" y="358"/>
                    <a:pt x="30" y="358"/>
                  </a:cubicBezTo>
                  <a:cubicBezTo>
                    <a:pt x="13" y="358"/>
                    <a:pt x="0" y="372"/>
                    <a:pt x="0" y="388"/>
                  </a:cubicBezTo>
                  <a:cubicBezTo>
                    <a:pt x="0" y="405"/>
                    <a:pt x="13" y="418"/>
                    <a:pt x="30" y="418"/>
                  </a:cubicBezTo>
                  <a:cubicBezTo>
                    <a:pt x="179" y="418"/>
                    <a:pt x="179" y="418"/>
                    <a:pt x="179" y="418"/>
                  </a:cubicBezTo>
                  <a:cubicBezTo>
                    <a:pt x="179" y="538"/>
                    <a:pt x="179" y="538"/>
                    <a:pt x="179" y="538"/>
                  </a:cubicBezTo>
                  <a:cubicBezTo>
                    <a:pt x="30" y="538"/>
                    <a:pt x="30" y="538"/>
                    <a:pt x="30" y="538"/>
                  </a:cubicBezTo>
                  <a:cubicBezTo>
                    <a:pt x="13" y="538"/>
                    <a:pt x="0" y="551"/>
                    <a:pt x="0" y="567"/>
                  </a:cubicBezTo>
                  <a:cubicBezTo>
                    <a:pt x="0" y="584"/>
                    <a:pt x="13" y="597"/>
                    <a:pt x="30" y="597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717"/>
                    <a:pt x="179" y="717"/>
                    <a:pt x="179" y="717"/>
                  </a:cubicBezTo>
                  <a:cubicBezTo>
                    <a:pt x="30" y="717"/>
                    <a:pt x="30" y="717"/>
                    <a:pt x="30" y="717"/>
                  </a:cubicBezTo>
                  <a:cubicBezTo>
                    <a:pt x="13" y="717"/>
                    <a:pt x="0" y="730"/>
                    <a:pt x="0" y="747"/>
                  </a:cubicBezTo>
                  <a:cubicBezTo>
                    <a:pt x="0" y="763"/>
                    <a:pt x="13" y="776"/>
                    <a:pt x="30" y="776"/>
                  </a:cubicBezTo>
                  <a:cubicBezTo>
                    <a:pt x="179" y="776"/>
                    <a:pt x="179" y="776"/>
                    <a:pt x="179" y="776"/>
                  </a:cubicBezTo>
                  <a:cubicBezTo>
                    <a:pt x="179" y="896"/>
                    <a:pt x="179" y="896"/>
                    <a:pt x="179" y="896"/>
                  </a:cubicBezTo>
                  <a:cubicBezTo>
                    <a:pt x="30" y="896"/>
                    <a:pt x="30" y="896"/>
                    <a:pt x="30" y="896"/>
                  </a:cubicBezTo>
                  <a:cubicBezTo>
                    <a:pt x="13" y="896"/>
                    <a:pt x="0" y="909"/>
                    <a:pt x="0" y="926"/>
                  </a:cubicBezTo>
                  <a:cubicBezTo>
                    <a:pt x="0" y="942"/>
                    <a:pt x="13" y="956"/>
                    <a:pt x="30" y="956"/>
                  </a:cubicBezTo>
                  <a:cubicBezTo>
                    <a:pt x="179" y="956"/>
                    <a:pt x="179" y="956"/>
                    <a:pt x="179" y="956"/>
                  </a:cubicBezTo>
                  <a:cubicBezTo>
                    <a:pt x="179" y="985"/>
                    <a:pt x="179" y="985"/>
                    <a:pt x="179" y="985"/>
                  </a:cubicBezTo>
                  <a:cubicBezTo>
                    <a:pt x="179" y="1068"/>
                    <a:pt x="246" y="1135"/>
                    <a:pt x="329" y="1135"/>
                  </a:cubicBezTo>
                  <a:cubicBezTo>
                    <a:pt x="358" y="1135"/>
                    <a:pt x="358" y="1135"/>
                    <a:pt x="358" y="1135"/>
                  </a:cubicBezTo>
                  <a:cubicBezTo>
                    <a:pt x="358" y="1284"/>
                    <a:pt x="358" y="1284"/>
                    <a:pt x="358" y="1284"/>
                  </a:cubicBezTo>
                  <a:cubicBezTo>
                    <a:pt x="358" y="1301"/>
                    <a:pt x="372" y="1314"/>
                    <a:pt x="388" y="1314"/>
                  </a:cubicBezTo>
                  <a:cubicBezTo>
                    <a:pt x="405" y="1314"/>
                    <a:pt x="418" y="1301"/>
                    <a:pt x="418" y="1284"/>
                  </a:cubicBezTo>
                  <a:cubicBezTo>
                    <a:pt x="418" y="1135"/>
                    <a:pt x="418" y="1135"/>
                    <a:pt x="418" y="1135"/>
                  </a:cubicBezTo>
                  <a:cubicBezTo>
                    <a:pt x="538" y="1135"/>
                    <a:pt x="538" y="1135"/>
                    <a:pt x="538" y="1135"/>
                  </a:cubicBezTo>
                  <a:cubicBezTo>
                    <a:pt x="538" y="1284"/>
                    <a:pt x="538" y="1284"/>
                    <a:pt x="538" y="1284"/>
                  </a:cubicBezTo>
                  <a:cubicBezTo>
                    <a:pt x="538" y="1301"/>
                    <a:pt x="551" y="1314"/>
                    <a:pt x="567" y="1314"/>
                  </a:cubicBezTo>
                  <a:cubicBezTo>
                    <a:pt x="584" y="1314"/>
                    <a:pt x="597" y="1301"/>
                    <a:pt x="597" y="1284"/>
                  </a:cubicBezTo>
                  <a:cubicBezTo>
                    <a:pt x="597" y="1135"/>
                    <a:pt x="597" y="1135"/>
                    <a:pt x="597" y="1135"/>
                  </a:cubicBezTo>
                  <a:cubicBezTo>
                    <a:pt x="717" y="1135"/>
                    <a:pt x="717" y="1135"/>
                    <a:pt x="717" y="1135"/>
                  </a:cubicBezTo>
                  <a:cubicBezTo>
                    <a:pt x="717" y="1284"/>
                    <a:pt x="717" y="1284"/>
                    <a:pt x="717" y="1284"/>
                  </a:cubicBezTo>
                  <a:cubicBezTo>
                    <a:pt x="717" y="1301"/>
                    <a:pt x="730" y="1314"/>
                    <a:pt x="747" y="1314"/>
                  </a:cubicBezTo>
                  <a:cubicBezTo>
                    <a:pt x="763" y="1314"/>
                    <a:pt x="776" y="1301"/>
                    <a:pt x="776" y="1284"/>
                  </a:cubicBezTo>
                  <a:cubicBezTo>
                    <a:pt x="776" y="1135"/>
                    <a:pt x="776" y="1135"/>
                    <a:pt x="776" y="1135"/>
                  </a:cubicBezTo>
                  <a:cubicBezTo>
                    <a:pt x="896" y="1135"/>
                    <a:pt x="896" y="1135"/>
                    <a:pt x="896" y="1135"/>
                  </a:cubicBezTo>
                  <a:cubicBezTo>
                    <a:pt x="896" y="1284"/>
                    <a:pt x="896" y="1284"/>
                    <a:pt x="896" y="1284"/>
                  </a:cubicBezTo>
                  <a:cubicBezTo>
                    <a:pt x="896" y="1301"/>
                    <a:pt x="909" y="1314"/>
                    <a:pt x="926" y="1314"/>
                  </a:cubicBezTo>
                  <a:cubicBezTo>
                    <a:pt x="942" y="1314"/>
                    <a:pt x="956" y="1301"/>
                    <a:pt x="956" y="1284"/>
                  </a:cubicBezTo>
                  <a:cubicBezTo>
                    <a:pt x="956" y="1135"/>
                    <a:pt x="956" y="1135"/>
                    <a:pt x="956" y="1135"/>
                  </a:cubicBezTo>
                  <a:cubicBezTo>
                    <a:pt x="985" y="1135"/>
                    <a:pt x="985" y="1135"/>
                    <a:pt x="985" y="1135"/>
                  </a:cubicBezTo>
                  <a:cubicBezTo>
                    <a:pt x="1068" y="1135"/>
                    <a:pt x="1135" y="1068"/>
                    <a:pt x="1135" y="985"/>
                  </a:cubicBezTo>
                  <a:cubicBezTo>
                    <a:pt x="1135" y="956"/>
                    <a:pt x="1135" y="956"/>
                    <a:pt x="1135" y="956"/>
                  </a:cubicBezTo>
                  <a:cubicBezTo>
                    <a:pt x="1284" y="956"/>
                    <a:pt x="1284" y="956"/>
                    <a:pt x="1284" y="956"/>
                  </a:cubicBezTo>
                  <a:cubicBezTo>
                    <a:pt x="1301" y="956"/>
                    <a:pt x="1314" y="942"/>
                    <a:pt x="1314" y="926"/>
                  </a:cubicBezTo>
                  <a:cubicBezTo>
                    <a:pt x="1314" y="909"/>
                    <a:pt x="1301" y="896"/>
                    <a:pt x="1284" y="896"/>
                  </a:cubicBezTo>
                  <a:cubicBezTo>
                    <a:pt x="1105" y="896"/>
                    <a:pt x="1105" y="896"/>
                    <a:pt x="1105" y="896"/>
                  </a:cubicBezTo>
                  <a:cubicBezTo>
                    <a:pt x="1088" y="896"/>
                    <a:pt x="1075" y="909"/>
                    <a:pt x="1075" y="926"/>
                  </a:cubicBezTo>
                  <a:cubicBezTo>
                    <a:pt x="1075" y="985"/>
                    <a:pt x="1075" y="985"/>
                    <a:pt x="1075" y="985"/>
                  </a:cubicBezTo>
                  <a:cubicBezTo>
                    <a:pt x="1075" y="1035"/>
                    <a:pt x="1035" y="1075"/>
                    <a:pt x="985" y="1075"/>
                  </a:cubicBezTo>
                  <a:cubicBezTo>
                    <a:pt x="329" y="1075"/>
                    <a:pt x="329" y="1075"/>
                    <a:pt x="329" y="1075"/>
                  </a:cubicBezTo>
                  <a:cubicBezTo>
                    <a:pt x="279" y="1075"/>
                    <a:pt x="239" y="1035"/>
                    <a:pt x="239" y="985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39" y="279"/>
                    <a:pt x="279" y="239"/>
                    <a:pt x="329" y="239"/>
                  </a:cubicBezTo>
                  <a:cubicBezTo>
                    <a:pt x="985" y="239"/>
                    <a:pt x="985" y="239"/>
                    <a:pt x="985" y="239"/>
                  </a:cubicBezTo>
                  <a:cubicBezTo>
                    <a:pt x="1035" y="239"/>
                    <a:pt x="1075" y="279"/>
                    <a:pt x="1075" y="329"/>
                  </a:cubicBezTo>
                  <a:cubicBezTo>
                    <a:pt x="1075" y="806"/>
                    <a:pt x="1075" y="806"/>
                    <a:pt x="1075" y="806"/>
                  </a:cubicBezTo>
                  <a:cubicBezTo>
                    <a:pt x="1075" y="823"/>
                    <a:pt x="1088" y="836"/>
                    <a:pt x="1105" y="836"/>
                  </a:cubicBezTo>
                  <a:cubicBezTo>
                    <a:pt x="1121" y="836"/>
                    <a:pt x="1135" y="823"/>
                    <a:pt x="1135" y="806"/>
                  </a:cubicBezTo>
                  <a:cubicBezTo>
                    <a:pt x="1135" y="776"/>
                    <a:pt x="1135" y="776"/>
                    <a:pt x="1135" y="776"/>
                  </a:cubicBezTo>
                  <a:cubicBezTo>
                    <a:pt x="1284" y="776"/>
                    <a:pt x="1284" y="776"/>
                    <a:pt x="1284" y="776"/>
                  </a:cubicBezTo>
                  <a:cubicBezTo>
                    <a:pt x="1301" y="776"/>
                    <a:pt x="1314" y="763"/>
                    <a:pt x="1314" y="747"/>
                  </a:cubicBezTo>
                  <a:cubicBezTo>
                    <a:pt x="1314" y="730"/>
                    <a:pt x="1301" y="717"/>
                    <a:pt x="1284" y="717"/>
                  </a:cubicBezTo>
                  <a:cubicBezTo>
                    <a:pt x="1135" y="717"/>
                    <a:pt x="1135" y="717"/>
                    <a:pt x="1135" y="717"/>
                  </a:cubicBezTo>
                  <a:cubicBezTo>
                    <a:pt x="1135" y="597"/>
                    <a:pt x="1135" y="597"/>
                    <a:pt x="1135" y="597"/>
                  </a:cubicBezTo>
                  <a:cubicBezTo>
                    <a:pt x="1284" y="597"/>
                    <a:pt x="1284" y="597"/>
                    <a:pt x="1284" y="597"/>
                  </a:cubicBezTo>
                  <a:close/>
                </a:path>
              </a:pathLst>
            </a:custGeom>
            <a:solidFill>
              <a:srgbClr val="000000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2740" y="1168"/>
              <a:ext cx="77" cy="154"/>
            </a:xfrm>
            <a:custGeom>
              <a:avLst/>
              <a:gdLst>
                <a:gd name="T0" fmla="*/ 209 w 299"/>
                <a:gd name="T1" fmla="*/ 120 h 598"/>
                <a:gd name="T2" fmla="*/ 120 w 299"/>
                <a:gd name="T3" fmla="*/ 209 h 598"/>
                <a:gd name="T4" fmla="*/ 180 w 299"/>
                <a:gd name="T5" fmla="*/ 294 h 598"/>
                <a:gd name="T6" fmla="*/ 180 w 299"/>
                <a:gd name="T7" fmla="*/ 538 h 598"/>
                <a:gd name="T8" fmla="*/ 90 w 299"/>
                <a:gd name="T9" fmla="*/ 538 h 598"/>
                <a:gd name="T10" fmla="*/ 60 w 299"/>
                <a:gd name="T11" fmla="*/ 508 h 598"/>
                <a:gd name="T12" fmla="*/ 60 w 299"/>
                <a:gd name="T13" fmla="*/ 90 h 598"/>
                <a:gd name="T14" fmla="*/ 90 w 299"/>
                <a:gd name="T15" fmla="*/ 60 h 598"/>
                <a:gd name="T16" fmla="*/ 269 w 299"/>
                <a:gd name="T17" fmla="*/ 60 h 598"/>
                <a:gd name="T18" fmla="*/ 299 w 299"/>
                <a:gd name="T19" fmla="*/ 30 h 598"/>
                <a:gd name="T20" fmla="*/ 269 w 299"/>
                <a:gd name="T21" fmla="*/ 0 h 598"/>
                <a:gd name="T22" fmla="*/ 90 w 299"/>
                <a:gd name="T23" fmla="*/ 0 h 598"/>
                <a:gd name="T24" fmla="*/ 0 w 299"/>
                <a:gd name="T25" fmla="*/ 90 h 598"/>
                <a:gd name="T26" fmla="*/ 0 w 299"/>
                <a:gd name="T27" fmla="*/ 508 h 598"/>
                <a:gd name="T28" fmla="*/ 90 w 299"/>
                <a:gd name="T29" fmla="*/ 598 h 598"/>
                <a:gd name="T30" fmla="*/ 209 w 299"/>
                <a:gd name="T31" fmla="*/ 598 h 598"/>
                <a:gd name="T32" fmla="*/ 239 w 299"/>
                <a:gd name="T33" fmla="*/ 568 h 598"/>
                <a:gd name="T34" fmla="*/ 239 w 299"/>
                <a:gd name="T35" fmla="*/ 294 h 598"/>
                <a:gd name="T36" fmla="*/ 299 w 299"/>
                <a:gd name="T37" fmla="*/ 209 h 598"/>
                <a:gd name="T38" fmla="*/ 209 w 299"/>
                <a:gd name="T39" fmla="*/ 120 h 598"/>
                <a:gd name="T40" fmla="*/ 209 w 299"/>
                <a:gd name="T41" fmla="*/ 239 h 598"/>
                <a:gd name="T42" fmla="*/ 180 w 299"/>
                <a:gd name="T43" fmla="*/ 209 h 598"/>
                <a:gd name="T44" fmla="*/ 209 w 299"/>
                <a:gd name="T45" fmla="*/ 180 h 598"/>
                <a:gd name="T46" fmla="*/ 239 w 299"/>
                <a:gd name="T47" fmla="*/ 209 h 598"/>
                <a:gd name="T48" fmla="*/ 209 w 299"/>
                <a:gd name="T49" fmla="*/ 23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9" h="598">
                  <a:moveTo>
                    <a:pt x="209" y="120"/>
                  </a:moveTo>
                  <a:cubicBezTo>
                    <a:pt x="160" y="120"/>
                    <a:pt x="120" y="160"/>
                    <a:pt x="120" y="209"/>
                  </a:cubicBezTo>
                  <a:cubicBezTo>
                    <a:pt x="120" y="248"/>
                    <a:pt x="145" y="281"/>
                    <a:pt x="180" y="294"/>
                  </a:cubicBezTo>
                  <a:cubicBezTo>
                    <a:pt x="180" y="538"/>
                    <a:pt x="180" y="538"/>
                    <a:pt x="180" y="538"/>
                  </a:cubicBezTo>
                  <a:cubicBezTo>
                    <a:pt x="90" y="538"/>
                    <a:pt x="90" y="538"/>
                    <a:pt x="90" y="538"/>
                  </a:cubicBezTo>
                  <a:cubicBezTo>
                    <a:pt x="74" y="538"/>
                    <a:pt x="60" y="524"/>
                    <a:pt x="60" y="508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74"/>
                    <a:pt x="74" y="60"/>
                    <a:pt x="90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86" y="60"/>
                    <a:pt x="299" y="47"/>
                    <a:pt x="299" y="30"/>
                  </a:cubicBezTo>
                  <a:cubicBezTo>
                    <a:pt x="299" y="14"/>
                    <a:pt x="286" y="0"/>
                    <a:pt x="26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41" y="0"/>
                    <a:pt x="0" y="41"/>
                    <a:pt x="0" y="90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57"/>
                    <a:pt x="41" y="598"/>
                    <a:pt x="90" y="598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26" y="598"/>
                    <a:pt x="239" y="584"/>
                    <a:pt x="239" y="568"/>
                  </a:cubicBezTo>
                  <a:cubicBezTo>
                    <a:pt x="239" y="294"/>
                    <a:pt x="239" y="294"/>
                    <a:pt x="239" y="294"/>
                  </a:cubicBezTo>
                  <a:cubicBezTo>
                    <a:pt x="274" y="281"/>
                    <a:pt x="299" y="248"/>
                    <a:pt x="299" y="209"/>
                  </a:cubicBezTo>
                  <a:cubicBezTo>
                    <a:pt x="299" y="160"/>
                    <a:pt x="259" y="120"/>
                    <a:pt x="209" y="120"/>
                  </a:cubicBezTo>
                  <a:close/>
                  <a:moveTo>
                    <a:pt x="209" y="239"/>
                  </a:moveTo>
                  <a:cubicBezTo>
                    <a:pt x="193" y="239"/>
                    <a:pt x="180" y="226"/>
                    <a:pt x="180" y="209"/>
                  </a:cubicBezTo>
                  <a:cubicBezTo>
                    <a:pt x="180" y="193"/>
                    <a:pt x="193" y="180"/>
                    <a:pt x="209" y="180"/>
                  </a:cubicBezTo>
                  <a:cubicBezTo>
                    <a:pt x="226" y="180"/>
                    <a:pt x="239" y="193"/>
                    <a:pt x="239" y="209"/>
                  </a:cubicBezTo>
                  <a:cubicBezTo>
                    <a:pt x="239" y="226"/>
                    <a:pt x="226" y="239"/>
                    <a:pt x="209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7" name="Freeform 21"/>
            <p:cNvSpPr>
              <a:spLocks noEditPoints="1"/>
            </p:cNvSpPr>
            <p:nvPr/>
          </p:nvSpPr>
          <p:spPr bwMode="auto">
            <a:xfrm>
              <a:off x="2817" y="1168"/>
              <a:ext cx="77" cy="154"/>
            </a:xfrm>
            <a:custGeom>
              <a:avLst/>
              <a:gdLst>
                <a:gd name="T0" fmla="*/ 209 w 299"/>
                <a:gd name="T1" fmla="*/ 0 h 598"/>
                <a:gd name="T2" fmla="*/ 90 w 299"/>
                <a:gd name="T3" fmla="*/ 0 h 598"/>
                <a:gd name="T4" fmla="*/ 60 w 299"/>
                <a:gd name="T5" fmla="*/ 30 h 598"/>
                <a:gd name="T6" fmla="*/ 60 w 299"/>
                <a:gd name="T7" fmla="*/ 304 h 598"/>
                <a:gd name="T8" fmla="*/ 0 w 299"/>
                <a:gd name="T9" fmla="*/ 389 h 598"/>
                <a:gd name="T10" fmla="*/ 90 w 299"/>
                <a:gd name="T11" fmla="*/ 478 h 598"/>
                <a:gd name="T12" fmla="*/ 179 w 299"/>
                <a:gd name="T13" fmla="*/ 389 h 598"/>
                <a:gd name="T14" fmla="*/ 119 w 299"/>
                <a:gd name="T15" fmla="*/ 304 h 598"/>
                <a:gd name="T16" fmla="*/ 119 w 299"/>
                <a:gd name="T17" fmla="*/ 60 h 598"/>
                <a:gd name="T18" fmla="*/ 209 w 299"/>
                <a:gd name="T19" fmla="*/ 60 h 598"/>
                <a:gd name="T20" fmla="*/ 239 w 299"/>
                <a:gd name="T21" fmla="*/ 90 h 598"/>
                <a:gd name="T22" fmla="*/ 239 w 299"/>
                <a:gd name="T23" fmla="*/ 508 h 598"/>
                <a:gd name="T24" fmla="*/ 209 w 299"/>
                <a:gd name="T25" fmla="*/ 538 h 598"/>
                <a:gd name="T26" fmla="*/ 30 w 299"/>
                <a:gd name="T27" fmla="*/ 538 h 598"/>
                <a:gd name="T28" fmla="*/ 0 w 299"/>
                <a:gd name="T29" fmla="*/ 568 h 598"/>
                <a:gd name="T30" fmla="*/ 30 w 299"/>
                <a:gd name="T31" fmla="*/ 598 h 598"/>
                <a:gd name="T32" fmla="*/ 209 w 299"/>
                <a:gd name="T33" fmla="*/ 598 h 598"/>
                <a:gd name="T34" fmla="*/ 299 w 299"/>
                <a:gd name="T35" fmla="*/ 508 h 598"/>
                <a:gd name="T36" fmla="*/ 299 w 299"/>
                <a:gd name="T37" fmla="*/ 90 h 598"/>
                <a:gd name="T38" fmla="*/ 209 w 299"/>
                <a:gd name="T39" fmla="*/ 0 h 598"/>
                <a:gd name="T40" fmla="*/ 90 w 299"/>
                <a:gd name="T41" fmla="*/ 418 h 598"/>
                <a:gd name="T42" fmla="*/ 60 w 299"/>
                <a:gd name="T43" fmla="*/ 389 h 598"/>
                <a:gd name="T44" fmla="*/ 90 w 299"/>
                <a:gd name="T45" fmla="*/ 359 h 598"/>
                <a:gd name="T46" fmla="*/ 119 w 299"/>
                <a:gd name="T47" fmla="*/ 389 h 598"/>
                <a:gd name="T48" fmla="*/ 90 w 299"/>
                <a:gd name="T49" fmla="*/ 41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9" h="598">
                  <a:moveTo>
                    <a:pt x="209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73" y="0"/>
                    <a:pt x="60" y="14"/>
                    <a:pt x="60" y="30"/>
                  </a:cubicBezTo>
                  <a:cubicBezTo>
                    <a:pt x="60" y="304"/>
                    <a:pt x="60" y="304"/>
                    <a:pt x="60" y="304"/>
                  </a:cubicBezTo>
                  <a:cubicBezTo>
                    <a:pt x="25" y="317"/>
                    <a:pt x="0" y="350"/>
                    <a:pt x="0" y="389"/>
                  </a:cubicBezTo>
                  <a:cubicBezTo>
                    <a:pt x="0" y="438"/>
                    <a:pt x="40" y="478"/>
                    <a:pt x="90" y="478"/>
                  </a:cubicBezTo>
                  <a:cubicBezTo>
                    <a:pt x="139" y="478"/>
                    <a:pt x="179" y="438"/>
                    <a:pt x="179" y="389"/>
                  </a:cubicBezTo>
                  <a:cubicBezTo>
                    <a:pt x="179" y="350"/>
                    <a:pt x="154" y="317"/>
                    <a:pt x="119" y="30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209" y="60"/>
                    <a:pt x="209" y="60"/>
                    <a:pt x="209" y="60"/>
                  </a:cubicBezTo>
                  <a:cubicBezTo>
                    <a:pt x="225" y="60"/>
                    <a:pt x="239" y="74"/>
                    <a:pt x="239" y="90"/>
                  </a:cubicBezTo>
                  <a:cubicBezTo>
                    <a:pt x="239" y="508"/>
                    <a:pt x="239" y="508"/>
                    <a:pt x="239" y="508"/>
                  </a:cubicBezTo>
                  <a:cubicBezTo>
                    <a:pt x="239" y="524"/>
                    <a:pt x="225" y="538"/>
                    <a:pt x="209" y="538"/>
                  </a:cubicBezTo>
                  <a:cubicBezTo>
                    <a:pt x="30" y="538"/>
                    <a:pt x="30" y="538"/>
                    <a:pt x="30" y="538"/>
                  </a:cubicBezTo>
                  <a:cubicBezTo>
                    <a:pt x="13" y="538"/>
                    <a:pt x="0" y="551"/>
                    <a:pt x="0" y="568"/>
                  </a:cubicBezTo>
                  <a:cubicBezTo>
                    <a:pt x="0" y="584"/>
                    <a:pt x="13" y="598"/>
                    <a:pt x="30" y="598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58" y="598"/>
                    <a:pt x="299" y="557"/>
                    <a:pt x="299" y="50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9" y="41"/>
                    <a:pt x="258" y="0"/>
                    <a:pt x="209" y="0"/>
                  </a:cubicBezTo>
                  <a:close/>
                  <a:moveTo>
                    <a:pt x="90" y="418"/>
                  </a:moveTo>
                  <a:cubicBezTo>
                    <a:pt x="73" y="418"/>
                    <a:pt x="60" y="405"/>
                    <a:pt x="60" y="389"/>
                  </a:cubicBezTo>
                  <a:cubicBezTo>
                    <a:pt x="60" y="372"/>
                    <a:pt x="73" y="359"/>
                    <a:pt x="90" y="359"/>
                  </a:cubicBezTo>
                  <a:cubicBezTo>
                    <a:pt x="106" y="359"/>
                    <a:pt x="119" y="372"/>
                    <a:pt x="119" y="389"/>
                  </a:cubicBezTo>
                  <a:cubicBezTo>
                    <a:pt x="119" y="405"/>
                    <a:pt x="106" y="418"/>
                    <a:pt x="90" y="4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8" name="Group 28"/>
          <p:cNvGrpSpPr>
            <a:grpSpLocks noChangeAspect="1"/>
          </p:cNvGrpSpPr>
          <p:nvPr>
            <p:custDataLst>
              <p:tags r:id="rId9"/>
            </p:custDataLst>
          </p:nvPr>
        </p:nvGrpSpPr>
        <p:grpSpPr bwMode="auto">
          <a:xfrm>
            <a:off x="7048698" y="2254806"/>
            <a:ext cx="807071" cy="829319"/>
            <a:chOff x="3958" y="82"/>
            <a:chExt cx="1052" cy="1081"/>
          </a:xfrm>
        </p:grpSpPr>
        <p:sp>
          <p:nvSpPr>
            <p:cNvPr id="29" name="Freeform 29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958" y="294"/>
              <a:ext cx="1052" cy="869"/>
            </a:xfrm>
            <a:custGeom>
              <a:avLst/>
              <a:gdLst>
                <a:gd name="T0" fmla="*/ 585 w 612"/>
                <a:gd name="T1" fmla="*/ 278 h 505"/>
                <a:gd name="T2" fmla="*/ 611 w 612"/>
                <a:gd name="T3" fmla="*/ 71 h 505"/>
                <a:gd name="T4" fmla="*/ 423 w 612"/>
                <a:gd name="T5" fmla="*/ 0 h 505"/>
                <a:gd name="T6" fmla="*/ 363 w 612"/>
                <a:gd name="T7" fmla="*/ 28 h 505"/>
                <a:gd name="T8" fmla="*/ 355 w 612"/>
                <a:gd name="T9" fmla="*/ 55 h 505"/>
                <a:gd name="T10" fmla="*/ 400 w 612"/>
                <a:gd name="T11" fmla="*/ 33 h 505"/>
                <a:gd name="T12" fmla="*/ 381 w 612"/>
                <a:gd name="T13" fmla="*/ 234 h 505"/>
                <a:gd name="T14" fmla="*/ 382 w 612"/>
                <a:gd name="T15" fmla="*/ 245 h 505"/>
                <a:gd name="T16" fmla="*/ 245 w 612"/>
                <a:gd name="T17" fmla="*/ 265 h 505"/>
                <a:gd name="T18" fmla="*/ 233 w 612"/>
                <a:gd name="T19" fmla="*/ 288 h 505"/>
                <a:gd name="T20" fmla="*/ 384 w 612"/>
                <a:gd name="T21" fmla="*/ 265 h 505"/>
                <a:gd name="T22" fmla="*/ 402 w 612"/>
                <a:gd name="T23" fmla="*/ 443 h 505"/>
                <a:gd name="T24" fmla="*/ 422 w 612"/>
                <a:gd name="T25" fmla="*/ 441 h 505"/>
                <a:gd name="T26" fmla="*/ 404 w 612"/>
                <a:gd name="T27" fmla="*/ 262 h 505"/>
                <a:gd name="T28" fmla="*/ 406 w 612"/>
                <a:gd name="T29" fmla="*/ 262 h 505"/>
                <a:gd name="T30" fmla="*/ 564 w 612"/>
                <a:gd name="T31" fmla="*/ 282 h 505"/>
                <a:gd name="T32" fmla="*/ 564 w 612"/>
                <a:gd name="T33" fmla="*/ 278 h 505"/>
                <a:gd name="T34" fmla="*/ 588 w 612"/>
                <a:gd name="T35" fmla="*/ 479 h 505"/>
                <a:gd name="T36" fmla="*/ 424 w 612"/>
                <a:gd name="T37" fmla="*/ 441 h 505"/>
                <a:gd name="T38" fmla="*/ 210 w 612"/>
                <a:gd name="T39" fmla="*/ 482 h 505"/>
                <a:gd name="T40" fmla="*/ 208 w 612"/>
                <a:gd name="T41" fmla="*/ 481 h 505"/>
                <a:gd name="T42" fmla="*/ 227 w 612"/>
                <a:gd name="T43" fmla="*/ 299 h 505"/>
                <a:gd name="T44" fmla="*/ 227 w 612"/>
                <a:gd name="T45" fmla="*/ 297 h 505"/>
                <a:gd name="T46" fmla="*/ 227 w 612"/>
                <a:gd name="T47" fmla="*/ 291 h 505"/>
                <a:gd name="T48" fmla="*/ 200 w 612"/>
                <a:gd name="T49" fmla="*/ 239 h 505"/>
                <a:gd name="T50" fmla="*/ 204 w 612"/>
                <a:gd name="T51" fmla="*/ 271 h 505"/>
                <a:gd name="T52" fmla="*/ 199 w 612"/>
                <a:gd name="T53" fmla="*/ 272 h 505"/>
                <a:gd name="T54" fmla="*/ 47 w 612"/>
                <a:gd name="T55" fmla="*/ 249 h 505"/>
                <a:gd name="T56" fmla="*/ 48 w 612"/>
                <a:gd name="T57" fmla="*/ 241 h 505"/>
                <a:gd name="T58" fmla="*/ 24 w 612"/>
                <a:gd name="T59" fmla="*/ 57 h 505"/>
                <a:gd name="T60" fmla="*/ 131 w 612"/>
                <a:gd name="T61" fmla="*/ 102 h 505"/>
                <a:gd name="T62" fmla="*/ 122 w 612"/>
                <a:gd name="T63" fmla="*/ 84 h 505"/>
                <a:gd name="T64" fmla="*/ 114 w 612"/>
                <a:gd name="T65" fmla="*/ 73 h 505"/>
                <a:gd name="T66" fmla="*/ 0 w 612"/>
                <a:gd name="T67" fmla="*/ 25 h 505"/>
                <a:gd name="T68" fmla="*/ 27 w 612"/>
                <a:gd name="T69" fmla="*/ 241 h 505"/>
                <a:gd name="T70" fmla="*/ 27 w 612"/>
                <a:gd name="T71" fmla="*/ 245 h 505"/>
                <a:gd name="T72" fmla="*/ 26 w 612"/>
                <a:gd name="T73" fmla="*/ 245 h 505"/>
                <a:gd name="T74" fmla="*/ 23 w 612"/>
                <a:gd name="T75" fmla="*/ 266 h 505"/>
                <a:gd name="T76" fmla="*/ 24 w 612"/>
                <a:gd name="T77" fmla="*/ 266 h 505"/>
                <a:gd name="T78" fmla="*/ 1 w 612"/>
                <a:gd name="T79" fmla="*/ 463 h 505"/>
                <a:gd name="T80" fmla="*/ 210 w 612"/>
                <a:gd name="T81" fmla="*/ 502 h 505"/>
                <a:gd name="T82" fmla="*/ 423 w 612"/>
                <a:gd name="T83" fmla="*/ 462 h 505"/>
                <a:gd name="T84" fmla="*/ 612 w 612"/>
                <a:gd name="T85" fmla="*/ 505 h 505"/>
                <a:gd name="T86" fmla="*/ 585 w 612"/>
                <a:gd name="T87" fmla="*/ 278 h 505"/>
                <a:gd name="T88" fmla="*/ 406 w 612"/>
                <a:gd name="T89" fmla="*/ 241 h 505"/>
                <a:gd name="T90" fmla="*/ 402 w 612"/>
                <a:gd name="T91" fmla="*/ 242 h 505"/>
                <a:gd name="T92" fmla="*/ 402 w 612"/>
                <a:gd name="T93" fmla="*/ 234 h 505"/>
                <a:gd name="T94" fmla="*/ 421 w 612"/>
                <a:gd name="T95" fmla="*/ 23 h 505"/>
                <a:gd name="T96" fmla="*/ 424 w 612"/>
                <a:gd name="T97" fmla="*/ 22 h 505"/>
                <a:gd name="T98" fmla="*/ 589 w 612"/>
                <a:gd name="T99" fmla="*/ 85 h 505"/>
                <a:gd name="T100" fmla="*/ 566 w 612"/>
                <a:gd name="T101" fmla="*/ 261 h 505"/>
                <a:gd name="T102" fmla="*/ 406 w 612"/>
                <a:gd name="T103" fmla="*/ 241 h 505"/>
                <a:gd name="T104" fmla="*/ 188 w 612"/>
                <a:gd name="T105" fmla="*/ 477 h 505"/>
                <a:gd name="T106" fmla="*/ 23 w 612"/>
                <a:gd name="T107" fmla="*/ 446 h 505"/>
                <a:gd name="T108" fmla="*/ 44 w 612"/>
                <a:gd name="T109" fmla="*/ 269 h 505"/>
                <a:gd name="T110" fmla="*/ 199 w 612"/>
                <a:gd name="T111" fmla="*/ 293 h 505"/>
                <a:gd name="T112" fmla="*/ 206 w 612"/>
                <a:gd name="T113" fmla="*/ 292 h 505"/>
                <a:gd name="T114" fmla="*/ 207 w 612"/>
                <a:gd name="T115" fmla="*/ 299 h 505"/>
                <a:gd name="T116" fmla="*/ 188 w 612"/>
                <a:gd name="T117" fmla="*/ 47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12" h="505">
                  <a:moveTo>
                    <a:pt x="585" y="278"/>
                  </a:moveTo>
                  <a:cubicBezTo>
                    <a:pt x="611" y="71"/>
                    <a:pt x="611" y="71"/>
                    <a:pt x="611" y="71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1" y="37"/>
                    <a:pt x="358" y="46"/>
                    <a:pt x="355" y="55"/>
                  </a:cubicBezTo>
                  <a:cubicBezTo>
                    <a:pt x="400" y="33"/>
                    <a:pt x="400" y="33"/>
                    <a:pt x="400" y="33"/>
                  </a:cubicBezTo>
                  <a:cubicBezTo>
                    <a:pt x="381" y="234"/>
                    <a:pt x="381" y="234"/>
                    <a:pt x="381" y="234"/>
                  </a:cubicBezTo>
                  <a:cubicBezTo>
                    <a:pt x="382" y="245"/>
                    <a:pt x="382" y="245"/>
                    <a:pt x="382" y="245"/>
                  </a:cubicBezTo>
                  <a:cubicBezTo>
                    <a:pt x="245" y="265"/>
                    <a:pt x="245" y="265"/>
                    <a:pt x="245" y="265"/>
                  </a:cubicBezTo>
                  <a:cubicBezTo>
                    <a:pt x="233" y="288"/>
                    <a:pt x="233" y="288"/>
                    <a:pt x="233" y="288"/>
                  </a:cubicBezTo>
                  <a:cubicBezTo>
                    <a:pt x="384" y="265"/>
                    <a:pt x="384" y="265"/>
                    <a:pt x="384" y="265"/>
                  </a:cubicBezTo>
                  <a:cubicBezTo>
                    <a:pt x="402" y="443"/>
                    <a:pt x="402" y="443"/>
                    <a:pt x="402" y="443"/>
                  </a:cubicBezTo>
                  <a:cubicBezTo>
                    <a:pt x="422" y="441"/>
                    <a:pt x="422" y="441"/>
                    <a:pt x="422" y="441"/>
                  </a:cubicBezTo>
                  <a:cubicBezTo>
                    <a:pt x="404" y="262"/>
                    <a:pt x="404" y="262"/>
                    <a:pt x="404" y="262"/>
                  </a:cubicBezTo>
                  <a:cubicBezTo>
                    <a:pt x="406" y="262"/>
                    <a:pt x="406" y="262"/>
                    <a:pt x="406" y="262"/>
                  </a:cubicBezTo>
                  <a:cubicBezTo>
                    <a:pt x="564" y="282"/>
                    <a:pt x="564" y="282"/>
                    <a:pt x="564" y="282"/>
                  </a:cubicBezTo>
                  <a:cubicBezTo>
                    <a:pt x="564" y="278"/>
                    <a:pt x="564" y="278"/>
                    <a:pt x="564" y="278"/>
                  </a:cubicBezTo>
                  <a:cubicBezTo>
                    <a:pt x="588" y="479"/>
                    <a:pt x="588" y="479"/>
                    <a:pt x="588" y="479"/>
                  </a:cubicBezTo>
                  <a:cubicBezTo>
                    <a:pt x="424" y="441"/>
                    <a:pt x="424" y="441"/>
                    <a:pt x="424" y="441"/>
                  </a:cubicBezTo>
                  <a:cubicBezTo>
                    <a:pt x="210" y="482"/>
                    <a:pt x="210" y="482"/>
                    <a:pt x="210" y="482"/>
                  </a:cubicBezTo>
                  <a:cubicBezTo>
                    <a:pt x="208" y="481"/>
                    <a:pt x="208" y="481"/>
                    <a:pt x="208" y="481"/>
                  </a:cubicBezTo>
                  <a:cubicBezTo>
                    <a:pt x="227" y="299"/>
                    <a:pt x="227" y="299"/>
                    <a:pt x="227" y="299"/>
                  </a:cubicBezTo>
                  <a:cubicBezTo>
                    <a:pt x="227" y="297"/>
                    <a:pt x="227" y="297"/>
                    <a:pt x="227" y="297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00" y="239"/>
                    <a:pt x="200" y="239"/>
                    <a:pt x="200" y="239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1"/>
                    <a:pt x="48" y="241"/>
                    <a:pt x="48" y="241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19" y="81"/>
                    <a:pt x="117" y="77"/>
                    <a:pt x="114" y="7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41"/>
                    <a:pt x="27" y="241"/>
                    <a:pt x="27" y="241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3" y="266"/>
                    <a:pt x="23" y="266"/>
                    <a:pt x="23" y="266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1" y="463"/>
                    <a:pt x="1" y="463"/>
                    <a:pt x="1" y="463"/>
                  </a:cubicBezTo>
                  <a:cubicBezTo>
                    <a:pt x="210" y="502"/>
                    <a:pt x="210" y="502"/>
                    <a:pt x="210" y="502"/>
                  </a:cubicBezTo>
                  <a:cubicBezTo>
                    <a:pt x="423" y="462"/>
                    <a:pt x="423" y="462"/>
                    <a:pt x="423" y="462"/>
                  </a:cubicBezTo>
                  <a:cubicBezTo>
                    <a:pt x="612" y="505"/>
                    <a:pt x="612" y="505"/>
                    <a:pt x="612" y="505"/>
                  </a:cubicBezTo>
                  <a:lnTo>
                    <a:pt x="585" y="278"/>
                  </a:lnTo>
                  <a:close/>
                  <a:moveTo>
                    <a:pt x="406" y="241"/>
                  </a:moveTo>
                  <a:cubicBezTo>
                    <a:pt x="402" y="242"/>
                    <a:pt x="402" y="242"/>
                    <a:pt x="402" y="242"/>
                  </a:cubicBezTo>
                  <a:cubicBezTo>
                    <a:pt x="402" y="234"/>
                    <a:pt x="402" y="234"/>
                    <a:pt x="402" y="234"/>
                  </a:cubicBezTo>
                  <a:cubicBezTo>
                    <a:pt x="421" y="23"/>
                    <a:pt x="421" y="23"/>
                    <a:pt x="421" y="23"/>
                  </a:cubicBezTo>
                  <a:cubicBezTo>
                    <a:pt x="424" y="22"/>
                    <a:pt x="424" y="22"/>
                    <a:pt x="424" y="22"/>
                  </a:cubicBezTo>
                  <a:cubicBezTo>
                    <a:pt x="589" y="85"/>
                    <a:pt x="589" y="85"/>
                    <a:pt x="589" y="85"/>
                  </a:cubicBezTo>
                  <a:cubicBezTo>
                    <a:pt x="566" y="261"/>
                    <a:pt x="566" y="261"/>
                    <a:pt x="566" y="261"/>
                  </a:cubicBezTo>
                  <a:lnTo>
                    <a:pt x="406" y="241"/>
                  </a:lnTo>
                  <a:close/>
                  <a:moveTo>
                    <a:pt x="188" y="477"/>
                  </a:moveTo>
                  <a:cubicBezTo>
                    <a:pt x="23" y="446"/>
                    <a:pt x="23" y="446"/>
                    <a:pt x="23" y="446"/>
                  </a:cubicBezTo>
                  <a:cubicBezTo>
                    <a:pt x="44" y="269"/>
                    <a:pt x="44" y="269"/>
                    <a:pt x="44" y="269"/>
                  </a:cubicBezTo>
                  <a:cubicBezTo>
                    <a:pt x="199" y="293"/>
                    <a:pt x="199" y="293"/>
                    <a:pt x="199" y="293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07" y="299"/>
                    <a:pt x="207" y="299"/>
                    <a:pt x="207" y="299"/>
                  </a:cubicBezTo>
                  <a:lnTo>
                    <a:pt x="188" y="477"/>
                  </a:lnTo>
                  <a:close/>
                </a:path>
              </a:pathLst>
            </a:custGeom>
            <a:solidFill>
              <a:srgbClr val="000000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0" name="Freeform 30"/>
            <p:cNvSpPr/>
            <p:nvPr>
              <p:custDataLst>
                <p:tags r:id="rId11"/>
              </p:custDataLst>
            </p:nvPr>
          </p:nvSpPr>
          <p:spPr bwMode="auto">
            <a:xfrm>
              <a:off x="4346" y="789"/>
              <a:ext cx="12" cy="14"/>
            </a:xfrm>
            <a:custGeom>
              <a:avLst/>
              <a:gdLst>
                <a:gd name="T0" fmla="*/ 5 w 12"/>
                <a:gd name="T1" fmla="*/ 14 h 14"/>
                <a:gd name="T2" fmla="*/ 2 w 12"/>
                <a:gd name="T3" fmla="*/ 5 h 14"/>
                <a:gd name="T4" fmla="*/ 0 w 12"/>
                <a:gd name="T5" fmla="*/ 2 h 14"/>
                <a:gd name="T6" fmla="*/ 12 w 12"/>
                <a:gd name="T7" fmla="*/ 0 h 14"/>
                <a:gd name="T8" fmla="*/ 5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5" y="14"/>
                  </a:moveTo>
                  <a:lnTo>
                    <a:pt x="2" y="5"/>
                  </a:lnTo>
                  <a:lnTo>
                    <a:pt x="0" y="2"/>
                  </a:lnTo>
                  <a:lnTo>
                    <a:pt x="12" y="0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4150" y="82"/>
              <a:ext cx="401" cy="632"/>
            </a:xfrm>
            <a:custGeom>
              <a:avLst/>
              <a:gdLst>
                <a:gd name="T0" fmla="*/ 116 w 233"/>
                <a:gd name="T1" fmla="*/ 0 h 367"/>
                <a:gd name="T2" fmla="*/ 0 w 233"/>
                <a:gd name="T3" fmla="*/ 116 h 367"/>
                <a:gd name="T4" fmla="*/ 26 w 233"/>
                <a:gd name="T5" fmla="*/ 190 h 367"/>
                <a:gd name="T6" fmla="*/ 26 w 233"/>
                <a:gd name="T7" fmla="*/ 190 h 367"/>
                <a:gd name="T8" fmla="*/ 116 w 233"/>
                <a:gd name="T9" fmla="*/ 367 h 367"/>
                <a:gd name="T10" fmla="*/ 205 w 233"/>
                <a:gd name="T11" fmla="*/ 192 h 367"/>
                <a:gd name="T12" fmla="*/ 233 w 233"/>
                <a:gd name="T13" fmla="*/ 116 h 367"/>
                <a:gd name="T14" fmla="*/ 116 w 233"/>
                <a:gd name="T15" fmla="*/ 0 h 367"/>
                <a:gd name="T16" fmla="*/ 116 w 233"/>
                <a:gd name="T17" fmla="*/ 188 h 367"/>
                <a:gd name="T18" fmla="*/ 45 w 233"/>
                <a:gd name="T19" fmla="*/ 116 h 367"/>
                <a:gd name="T20" fmla="*/ 116 w 233"/>
                <a:gd name="T21" fmla="*/ 45 h 367"/>
                <a:gd name="T22" fmla="*/ 188 w 233"/>
                <a:gd name="T23" fmla="*/ 116 h 367"/>
                <a:gd name="T24" fmla="*/ 116 w 233"/>
                <a:gd name="T25" fmla="*/ 18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67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44"/>
                    <a:pt x="10" y="170"/>
                    <a:pt x="26" y="190"/>
                  </a:cubicBezTo>
                  <a:cubicBezTo>
                    <a:pt x="26" y="190"/>
                    <a:pt x="26" y="190"/>
                    <a:pt x="26" y="190"/>
                  </a:cubicBezTo>
                  <a:cubicBezTo>
                    <a:pt x="116" y="367"/>
                    <a:pt x="116" y="367"/>
                    <a:pt x="116" y="367"/>
                  </a:cubicBezTo>
                  <a:cubicBezTo>
                    <a:pt x="205" y="192"/>
                    <a:pt x="205" y="192"/>
                    <a:pt x="205" y="192"/>
                  </a:cubicBezTo>
                  <a:cubicBezTo>
                    <a:pt x="222" y="172"/>
                    <a:pt x="233" y="145"/>
                    <a:pt x="233" y="116"/>
                  </a:cubicBezTo>
                  <a:cubicBezTo>
                    <a:pt x="233" y="52"/>
                    <a:pt x="181" y="0"/>
                    <a:pt x="116" y="0"/>
                  </a:cubicBezTo>
                  <a:close/>
                  <a:moveTo>
                    <a:pt x="116" y="188"/>
                  </a:moveTo>
                  <a:cubicBezTo>
                    <a:pt x="77" y="188"/>
                    <a:pt x="45" y="156"/>
                    <a:pt x="45" y="116"/>
                  </a:cubicBezTo>
                  <a:cubicBezTo>
                    <a:pt x="45" y="77"/>
                    <a:pt x="77" y="45"/>
                    <a:pt x="116" y="45"/>
                  </a:cubicBezTo>
                  <a:cubicBezTo>
                    <a:pt x="156" y="45"/>
                    <a:pt x="188" y="77"/>
                    <a:pt x="188" y="116"/>
                  </a:cubicBezTo>
                  <a:cubicBezTo>
                    <a:pt x="188" y="156"/>
                    <a:pt x="156" y="188"/>
                    <a:pt x="116" y="188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2" name="Group 39"/>
          <p:cNvGrpSpPr/>
          <p:nvPr>
            <p:custDataLst>
              <p:tags r:id="rId13"/>
            </p:custDataLst>
          </p:nvPr>
        </p:nvGrpSpPr>
        <p:grpSpPr>
          <a:xfrm>
            <a:off x="7031555" y="4719421"/>
            <a:ext cx="841355" cy="657544"/>
            <a:chOff x="1474788" y="1738313"/>
            <a:chExt cx="704850" cy="550862"/>
          </a:xfrm>
        </p:grpSpPr>
        <p:sp>
          <p:nvSpPr>
            <p:cNvPr id="33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581150" y="2219325"/>
              <a:ext cx="22225" cy="23812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4" name="Rectangle 1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05025" y="2219325"/>
              <a:ext cx="22225" cy="23812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5" name="Rectangle 1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535113" y="2219325"/>
              <a:ext cx="23813" cy="23812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6" name="Rectangle 2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022475" y="2076450"/>
              <a:ext cx="23813" cy="26987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7" name="Rectangle 2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630363" y="2076450"/>
              <a:ext cx="22225" cy="26987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8" name="Freeform 22"/>
            <p:cNvSpPr/>
            <p:nvPr>
              <p:custDataLst>
                <p:tags r:id="rId19"/>
              </p:custDataLst>
            </p:nvPr>
          </p:nvSpPr>
          <p:spPr bwMode="auto">
            <a:xfrm>
              <a:off x="1681163" y="1931988"/>
              <a:ext cx="36513" cy="36512"/>
            </a:xfrm>
            <a:custGeom>
              <a:avLst/>
              <a:gdLst>
                <a:gd name="T0" fmla="*/ 0 w 23"/>
                <a:gd name="T1" fmla="*/ 13 h 23"/>
                <a:gd name="T2" fmla="*/ 12 w 23"/>
                <a:gd name="T3" fmla="*/ 0 h 23"/>
                <a:gd name="T4" fmla="*/ 23 w 23"/>
                <a:gd name="T5" fmla="*/ 11 h 23"/>
                <a:gd name="T6" fmla="*/ 10 w 23"/>
                <a:gd name="T7" fmla="*/ 23 h 23"/>
                <a:gd name="T8" fmla="*/ 0 w 23"/>
                <a:gd name="T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0" y="13"/>
                  </a:moveTo>
                  <a:lnTo>
                    <a:pt x="12" y="0"/>
                  </a:lnTo>
                  <a:lnTo>
                    <a:pt x="23" y="11"/>
                  </a:lnTo>
                  <a:lnTo>
                    <a:pt x="10" y="2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9" name="Rectangle 23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824038" y="1881188"/>
              <a:ext cx="28575" cy="22225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0" name="Freeform 24"/>
            <p:cNvSpPr/>
            <p:nvPr>
              <p:custDataLst>
                <p:tags r:id="rId21"/>
              </p:custDataLst>
            </p:nvPr>
          </p:nvSpPr>
          <p:spPr bwMode="auto">
            <a:xfrm>
              <a:off x="1958975" y="1931988"/>
              <a:ext cx="36513" cy="36512"/>
            </a:xfrm>
            <a:custGeom>
              <a:avLst/>
              <a:gdLst>
                <a:gd name="T0" fmla="*/ 0 w 23"/>
                <a:gd name="T1" fmla="*/ 11 h 23"/>
                <a:gd name="T2" fmla="*/ 10 w 23"/>
                <a:gd name="T3" fmla="*/ 0 h 23"/>
                <a:gd name="T4" fmla="*/ 23 w 23"/>
                <a:gd name="T5" fmla="*/ 13 h 23"/>
                <a:gd name="T6" fmla="*/ 13 w 23"/>
                <a:gd name="T7" fmla="*/ 23 h 23"/>
                <a:gd name="T8" fmla="*/ 0 w 23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lnTo>
                    <a:pt x="10" y="0"/>
                  </a:lnTo>
                  <a:lnTo>
                    <a:pt x="23" y="13"/>
                  </a:lnTo>
                  <a:lnTo>
                    <a:pt x="13" y="23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1" name="Freeform 25"/>
            <p:cNvSpPr/>
            <p:nvPr>
              <p:custDataLst>
                <p:tags r:id="rId22"/>
              </p:custDataLst>
            </p:nvPr>
          </p:nvSpPr>
          <p:spPr bwMode="auto">
            <a:xfrm>
              <a:off x="1728788" y="1979613"/>
              <a:ext cx="219075" cy="147637"/>
            </a:xfrm>
            <a:custGeom>
              <a:avLst/>
              <a:gdLst>
                <a:gd name="T0" fmla="*/ 28 w 270"/>
                <a:gd name="T1" fmla="*/ 135 h 180"/>
                <a:gd name="T2" fmla="*/ 135 w 270"/>
                <a:gd name="T3" fmla="*/ 28 h 180"/>
                <a:gd name="T4" fmla="*/ 242 w 270"/>
                <a:gd name="T5" fmla="*/ 135 h 180"/>
                <a:gd name="T6" fmla="*/ 232 w 270"/>
                <a:gd name="T7" fmla="*/ 180 h 180"/>
                <a:gd name="T8" fmla="*/ 262 w 270"/>
                <a:gd name="T9" fmla="*/ 180 h 180"/>
                <a:gd name="T10" fmla="*/ 270 w 270"/>
                <a:gd name="T11" fmla="*/ 135 h 180"/>
                <a:gd name="T12" fmla="*/ 135 w 270"/>
                <a:gd name="T13" fmla="*/ 0 h 180"/>
                <a:gd name="T14" fmla="*/ 0 w 270"/>
                <a:gd name="T15" fmla="*/ 135 h 180"/>
                <a:gd name="T16" fmla="*/ 7 w 270"/>
                <a:gd name="T17" fmla="*/ 180 h 180"/>
                <a:gd name="T18" fmla="*/ 37 w 270"/>
                <a:gd name="T19" fmla="*/ 180 h 180"/>
                <a:gd name="T20" fmla="*/ 28 w 270"/>
                <a:gd name="T21" fmla="*/ 13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0" h="180">
                  <a:moveTo>
                    <a:pt x="28" y="135"/>
                  </a:moveTo>
                  <a:cubicBezTo>
                    <a:pt x="28" y="76"/>
                    <a:pt x="75" y="28"/>
                    <a:pt x="135" y="28"/>
                  </a:cubicBezTo>
                  <a:cubicBezTo>
                    <a:pt x="194" y="28"/>
                    <a:pt x="242" y="76"/>
                    <a:pt x="242" y="135"/>
                  </a:cubicBezTo>
                  <a:cubicBezTo>
                    <a:pt x="242" y="151"/>
                    <a:pt x="238" y="166"/>
                    <a:pt x="232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7" y="166"/>
                    <a:pt x="270" y="151"/>
                    <a:pt x="270" y="135"/>
                  </a:cubicBezTo>
                  <a:cubicBezTo>
                    <a:pt x="270" y="61"/>
                    <a:pt x="209" y="0"/>
                    <a:pt x="135" y="0"/>
                  </a:cubicBezTo>
                  <a:cubicBezTo>
                    <a:pt x="60" y="0"/>
                    <a:pt x="0" y="61"/>
                    <a:pt x="0" y="135"/>
                  </a:cubicBezTo>
                  <a:cubicBezTo>
                    <a:pt x="0" y="151"/>
                    <a:pt x="2" y="166"/>
                    <a:pt x="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1" y="166"/>
                    <a:pt x="28" y="151"/>
                    <a:pt x="28" y="135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2" name="Freeform 26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1474788" y="1738313"/>
              <a:ext cx="704850" cy="550862"/>
            </a:xfrm>
            <a:custGeom>
              <a:avLst/>
              <a:gdLst>
                <a:gd name="T0" fmla="*/ 0 w 444"/>
                <a:gd name="T1" fmla="*/ 0 h 347"/>
                <a:gd name="T2" fmla="*/ 0 w 444"/>
                <a:gd name="T3" fmla="*/ 347 h 347"/>
                <a:gd name="T4" fmla="*/ 172 w 444"/>
                <a:gd name="T5" fmla="*/ 347 h 347"/>
                <a:gd name="T6" fmla="*/ 271 w 444"/>
                <a:gd name="T7" fmla="*/ 347 h 347"/>
                <a:gd name="T8" fmla="*/ 444 w 444"/>
                <a:gd name="T9" fmla="*/ 347 h 347"/>
                <a:gd name="T10" fmla="*/ 444 w 444"/>
                <a:gd name="T11" fmla="*/ 0 h 347"/>
                <a:gd name="T12" fmla="*/ 0 w 444"/>
                <a:gd name="T13" fmla="*/ 0 h 347"/>
                <a:gd name="T14" fmla="*/ 429 w 444"/>
                <a:gd name="T15" fmla="*/ 332 h 347"/>
                <a:gd name="T16" fmla="*/ 271 w 444"/>
                <a:gd name="T17" fmla="*/ 332 h 347"/>
                <a:gd name="T18" fmla="*/ 172 w 444"/>
                <a:gd name="T19" fmla="*/ 332 h 347"/>
                <a:gd name="T20" fmla="*/ 14 w 444"/>
                <a:gd name="T21" fmla="*/ 332 h 347"/>
                <a:gd name="T22" fmla="*/ 14 w 444"/>
                <a:gd name="T23" fmla="*/ 289 h 347"/>
                <a:gd name="T24" fmla="*/ 429 w 444"/>
                <a:gd name="T25" fmla="*/ 289 h 347"/>
                <a:gd name="T26" fmla="*/ 429 w 444"/>
                <a:gd name="T27" fmla="*/ 332 h 347"/>
                <a:gd name="T28" fmla="*/ 429 w 444"/>
                <a:gd name="T29" fmla="*/ 275 h 347"/>
                <a:gd name="T30" fmla="*/ 407 w 444"/>
                <a:gd name="T31" fmla="*/ 275 h 347"/>
                <a:gd name="T32" fmla="*/ 407 w 444"/>
                <a:gd name="T33" fmla="*/ 275 h 347"/>
                <a:gd name="T34" fmla="*/ 56 w 444"/>
                <a:gd name="T35" fmla="*/ 275 h 347"/>
                <a:gd name="T36" fmla="*/ 56 w 444"/>
                <a:gd name="T37" fmla="*/ 275 h 347"/>
                <a:gd name="T38" fmla="*/ 14 w 444"/>
                <a:gd name="T39" fmla="*/ 275 h 347"/>
                <a:gd name="T40" fmla="*/ 14 w 444"/>
                <a:gd name="T41" fmla="*/ 13 h 347"/>
                <a:gd name="T42" fmla="*/ 429 w 444"/>
                <a:gd name="T43" fmla="*/ 13 h 347"/>
                <a:gd name="T44" fmla="*/ 429 w 444"/>
                <a:gd name="T45" fmla="*/ 27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347">
                  <a:moveTo>
                    <a:pt x="0" y="0"/>
                  </a:moveTo>
                  <a:lnTo>
                    <a:pt x="0" y="347"/>
                  </a:lnTo>
                  <a:lnTo>
                    <a:pt x="172" y="347"/>
                  </a:lnTo>
                  <a:lnTo>
                    <a:pt x="271" y="347"/>
                  </a:lnTo>
                  <a:lnTo>
                    <a:pt x="444" y="347"/>
                  </a:lnTo>
                  <a:lnTo>
                    <a:pt x="444" y="0"/>
                  </a:lnTo>
                  <a:lnTo>
                    <a:pt x="0" y="0"/>
                  </a:lnTo>
                  <a:close/>
                  <a:moveTo>
                    <a:pt x="429" y="332"/>
                  </a:moveTo>
                  <a:lnTo>
                    <a:pt x="271" y="332"/>
                  </a:lnTo>
                  <a:lnTo>
                    <a:pt x="172" y="332"/>
                  </a:lnTo>
                  <a:lnTo>
                    <a:pt x="14" y="332"/>
                  </a:lnTo>
                  <a:lnTo>
                    <a:pt x="14" y="289"/>
                  </a:lnTo>
                  <a:lnTo>
                    <a:pt x="429" y="289"/>
                  </a:lnTo>
                  <a:lnTo>
                    <a:pt x="429" y="332"/>
                  </a:lnTo>
                  <a:close/>
                  <a:moveTo>
                    <a:pt x="429" y="275"/>
                  </a:moveTo>
                  <a:lnTo>
                    <a:pt x="407" y="275"/>
                  </a:lnTo>
                  <a:lnTo>
                    <a:pt x="407" y="275"/>
                  </a:lnTo>
                  <a:lnTo>
                    <a:pt x="56" y="275"/>
                  </a:lnTo>
                  <a:lnTo>
                    <a:pt x="56" y="275"/>
                  </a:lnTo>
                  <a:lnTo>
                    <a:pt x="14" y="275"/>
                  </a:lnTo>
                  <a:lnTo>
                    <a:pt x="14" y="13"/>
                  </a:lnTo>
                  <a:lnTo>
                    <a:pt x="429" y="13"/>
                  </a:lnTo>
                  <a:lnTo>
                    <a:pt x="429" y="275"/>
                  </a:lnTo>
                  <a:close/>
                </a:path>
              </a:pathLst>
            </a:custGeom>
            <a:solidFill>
              <a:srgbClr val="0000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3" name="Freeform 27"/>
            <p:cNvSpPr/>
            <p:nvPr>
              <p:custDataLst>
                <p:tags r:id="rId24"/>
              </p:custDataLst>
            </p:nvPr>
          </p:nvSpPr>
          <p:spPr bwMode="auto">
            <a:xfrm>
              <a:off x="1587500" y="1838325"/>
              <a:ext cx="500063" cy="288925"/>
            </a:xfrm>
            <a:custGeom>
              <a:avLst/>
              <a:gdLst>
                <a:gd name="T0" fmla="*/ 0 w 615"/>
                <a:gd name="T1" fmla="*/ 225 h 353"/>
                <a:gd name="T2" fmla="*/ 0 w 615"/>
                <a:gd name="T3" fmla="*/ 353 h 353"/>
                <a:gd name="T4" fmla="*/ 28 w 615"/>
                <a:gd name="T5" fmla="*/ 353 h 353"/>
                <a:gd name="T6" fmla="*/ 28 w 615"/>
                <a:gd name="T7" fmla="*/ 253 h 353"/>
                <a:gd name="T8" fmla="*/ 70 w 615"/>
                <a:gd name="T9" fmla="*/ 253 h 353"/>
                <a:gd name="T10" fmla="*/ 73 w 615"/>
                <a:gd name="T11" fmla="*/ 243 h 353"/>
                <a:gd name="T12" fmla="*/ 95 w 615"/>
                <a:gd name="T13" fmla="*/ 188 h 353"/>
                <a:gd name="T14" fmla="*/ 101 w 615"/>
                <a:gd name="T15" fmla="*/ 179 h 353"/>
                <a:gd name="T16" fmla="*/ 71 w 615"/>
                <a:gd name="T17" fmla="*/ 149 h 353"/>
                <a:gd name="T18" fmla="*/ 149 w 615"/>
                <a:gd name="T19" fmla="*/ 71 h 353"/>
                <a:gd name="T20" fmla="*/ 179 w 615"/>
                <a:gd name="T21" fmla="*/ 101 h 353"/>
                <a:gd name="T22" fmla="*/ 188 w 615"/>
                <a:gd name="T23" fmla="*/ 96 h 353"/>
                <a:gd name="T24" fmla="*/ 242 w 615"/>
                <a:gd name="T25" fmla="*/ 73 h 353"/>
                <a:gd name="T26" fmla="*/ 253 w 615"/>
                <a:gd name="T27" fmla="*/ 70 h 353"/>
                <a:gd name="T28" fmla="*/ 253 w 615"/>
                <a:gd name="T29" fmla="*/ 28 h 353"/>
                <a:gd name="T30" fmla="*/ 363 w 615"/>
                <a:gd name="T31" fmla="*/ 28 h 353"/>
                <a:gd name="T32" fmla="*/ 363 w 615"/>
                <a:gd name="T33" fmla="*/ 70 h 353"/>
                <a:gd name="T34" fmla="*/ 373 w 615"/>
                <a:gd name="T35" fmla="*/ 73 h 353"/>
                <a:gd name="T36" fmla="*/ 428 w 615"/>
                <a:gd name="T37" fmla="*/ 96 h 353"/>
                <a:gd name="T38" fmla="*/ 437 w 615"/>
                <a:gd name="T39" fmla="*/ 101 h 353"/>
                <a:gd name="T40" fmla="*/ 467 w 615"/>
                <a:gd name="T41" fmla="*/ 72 h 353"/>
                <a:gd name="T42" fmla="*/ 545 w 615"/>
                <a:gd name="T43" fmla="*/ 150 h 353"/>
                <a:gd name="T44" fmla="*/ 515 w 615"/>
                <a:gd name="T45" fmla="*/ 179 h 353"/>
                <a:gd name="T46" fmla="*/ 520 w 615"/>
                <a:gd name="T47" fmla="*/ 188 h 353"/>
                <a:gd name="T48" fmla="*/ 543 w 615"/>
                <a:gd name="T49" fmla="*/ 243 h 353"/>
                <a:gd name="T50" fmla="*/ 546 w 615"/>
                <a:gd name="T51" fmla="*/ 253 h 353"/>
                <a:gd name="T52" fmla="*/ 588 w 615"/>
                <a:gd name="T53" fmla="*/ 253 h 353"/>
                <a:gd name="T54" fmla="*/ 588 w 615"/>
                <a:gd name="T55" fmla="*/ 353 h 353"/>
                <a:gd name="T56" fmla="*/ 615 w 615"/>
                <a:gd name="T57" fmla="*/ 353 h 353"/>
                <a:gd name="T58" fmla="*/ 615 w 615"/>
                <a:gd name="T59" fmla="*/ 225 h 353"/>
                <a:gd name="T60" fmla="*/ 566 w 615"/>
                <a:gd name="T61" fmla="*/ 225 h 353"/>
                <a:gd name="T62" fmla="*/ 549 w 615"/>
                <a:gd name="T63" fmla="*/ 184 h 353"/>
                <a:gd name="T64" fmla="*/ 584 w 615"/>
                <a:gd name="T65" fmla="*/ 149 h 353"/>
                <a:gd name="T66" fmla="*/ 466 w 615"/>
                <a:gd name="T67" fmla="*/ 32 h 353"/>
                <a:gd name="T68" fmla="*/ 432 w 615"/>
                <a:gd name="T69" fmla="*/ 66 h 353"/>
                <a:gd name="T70" fmla="*/ 390 w 615"/>
                <a:gd name="T71" fmla="*/ 49 h 353"/>
                <a:gd name="T72" fmla="*/ 390 w 615"/>
                <a:gd name="T73" fmla="*/ 0 h 353"/>
                <a:gd name="T74" fmla="*/ 224 w 615"/>
                <a:gd name="T75" fmla="*/ 0 h 353"/>
                <a:gd name="T76" fmla="*/ 224 w 615"/>
                <a:gd name="T77" fmla="*/ 49 h 353"/>
                <a:gd name="T78" fmla="*/ 183 w 615"/>
                <a:gd name="T79" fmla="*/ 66 h 353"/>
                <a:gd name="T80" fmla="*/ 149 w 615"/>
                <a:gd name="T81" fmla="*/ 32 h 353"/>
                <a:gd name="T82" fmla="*/ 31 w 615"/>
                <a:gd name="T83" fmla="*/ 149 h 353"/>
                <a:gd name="T84" fmla="*/ 66 w 615"/>
                <a:gd name="T85" fmla="*/ 184 h 353"/>
                <a:gd name="T86" fmla="*/ 49 w 615"/>
                <a:gd name="T87" fmla="*/ 225 h 353"/>
                <a:gd name="T88" fmla="*/ 0 w 615"/>
                <a:gd name="T89" fmla="*/ 22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5" h="353">
                  <a:moveTo>
                    <a:pt x="0" y="225"/>
                  </a:moveTo>
                  <a:cubicBezTo>
                    <a:pt x="0" y="353"/>
                    <a:pt x="0" y="353"/>
                    <a:pt x="0" y="353"/>
                  </a:cubicBezTo>
                  <a:cubicBezTo>
                    <a:pt x="28" y="353"/>
                    <a:pt x="28" y="353"/>
                    <a:pt x="28" y="353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3" y="243"/>
                    <a:pt x="73" y="243"/>
                    <a:pt x="73" y="243"/>
                  </a:cubicBezTo>
                  <a:cubicBezTo>
                    <a:pt x="78" y="224"/>
                    <a:pt x="86" y="205"/>
                    <a:pt x="95" y="188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88" y="96"/>
                    <a:pt x="188" y="96"/>
                    <a:pt x="188" y="96"/>
                  </a:cubicBezTo>
                  <a:cubicBezTo>
                    <a:pt x="204" y="86"/>
                    <a:pt x="223" y="79"/>
                    <a:pt x="242" y="73"/>
                  </a:cubicBezTo>
                  <a:cubicBezTo>
                    <a:pt x="253" y="70"/>
                    <a:pt x="253" y="70"/>
                    <a:pt x="253" y="70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73" y="73"/>
                    <a:pt x="373" y="73"/>
                    <a:pt x="373" y="73"/>
                  </a:cubicBezTo>
                  <a:cubicBezTo>
                    <a:pt x="392" y="79"/>
                    <a:pt x="411" y="86"/>
                    <a:pt x="428" y="96"/>
                  </a:cubicBezTo>
                  <a:cubicBezTo>
                    <a:pt x="437" y="101"/>
                    <a:pt x="437" y="101"/>
                    <a:pt x="437" y="101"/>
                  </a:cubicBezTo>
                  <a:cubicBezTo>
                    <a:pt x="467" y="72"/>
                    <a:pt x="467" y="72"/>
                    <a:pt x="467" y="72"/>
                  </a:cubicBezTo>
                  <a:cubicBezTo>
                    <a:pt x="545" y="150"/>
                    <a:pt x="545" y="150"/>
                    <a:pt x="545" y="150"/>
                  </a:cubicBezTo>
                  <a:cubicBezTo>
                    <a:pt x="515" y="179"/>
                    <a:pt x="515" y="179"/>
                    <a:pt x="515" y="179"/>
                  </a:cubicBezTo>
                  <a:cubicBezTo>
                    <a:pt x="520" y="188"/>
                    <a:pt x="520" y="188"/>
                    <a:pt x="520" y="188"/>
                  </a:cubicBezTo>
                  <a:cubicBezTo>
                    <a:pt x="530" y="205"/>
                    <a:pt x="537" y="224"/>
                    <a:pt x="543" y="243"/>
                  </a:cubicBezTo>
                  <a:cubicBezTo>
                    <a:pt x="546" y="253"/>
                    <a:pt x="546" y="253"/>
                    <a:pt x="546" y="253"/>
                  </a:cubicBezTo>
                  <a:cubicBezTo>
                    <a:pt x="588" y="253"/>
                    <a:pt x="588" y="253"/>
                    <a:pt x="588" y="253"/>
                  </a:cubicBezTo>
                  <a:cubicBezTo>
                    <a:pt x="588" y="353"/>
                    <a:pt x="588" y="353"/>
                    <a:pt x="588" y="353"/>
                  </a:cubicBezTo>
                  <a:cubicBezTo>
                    <a:pt x="615" y="353"/>
                    <a:pt x="615" y="353"/>
                    <a:pt x="615" y="353"/>
                  </a:cubicBezTo>
                  <a:cubicBezTo>
                    <a:pt x="615" y="225"/>
                    <a:pt x="615" y="225"/>
                    <a:pt x="615" y="225"/>
                  </a:cubicBezTo>
                  <a:cubicBezTo>
                    <a:pt x="566" y="225"/>
                    <a:pt x="566" y="225"/>
                    <a:pt x="566" y="225"/>
                  </a:cubicBezTo>
                  <a:cubicBezTo>
                    <a:pt x="562" y="211"/>
                    <a:pt x="556" y="197"/>
                    <a:pt x="549" y="184"/>
                  </a:cubicBezTo>
                  <a:cubicBezTo>
                    <a:pt x="584" y="149"/>
                    <a:pt x="584" y="149"/>
                    <a:pt x="584" y="149"/>
                  </a:cubicBezTo>
                  <a:cubicBezTo>
                    <a:pt x="466" y="32"/>
                    <a:pt x="466" y="32"/>
                    <a:pt x="466" y="32"/>
                  </a:cubicBezTo>
                  <a:cubicBezTo>
                    <a:pt x="432" y="66"/>
                    <a:pt x="432" y="66"/>
                    <a:pt x="432" y="66"/>
                  </a:cubicBezTo>
                  <a:cubicBezTo>
                    <a:pt x="419" y="60"/>
                    <a:pt x="405" y="54"/>
                    <a:pt x="390" y="49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49"/>
                    <a:pt x="224" y="49"/>
                    <a:pt x="224" y="49"/>
                  </a:cubicBezTo>
                  <a:cubicBezTo>
                    <a:pt x="210" y="54"/>
                    <a:pt x="196" y="60"/>
                    <a:pt x="183" y="66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59" y="197"/>
                    <a:pt x="53" y="211"/>
                    <a:pt x="49" y="225"/>
                  </a:cubicBezTo>
                  <a:lnTo>
                    <a:pt x="0" y="225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44" name="Rectangle 12"/>
          <p:cNvSpPr/>
          <p:nvPr/>
        </p:nvSpPr>
        <p:spPr>
          <a:xfrm>
            <a:off x="668020" y="1034415"/>
            <a:ext cx="2080895" cy="59563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文本框 44"/>
          <p:cNvSpPr txBox="1"/>
          <p:nvPr/>
        </p:nvSpPr>
        <p:spPr>
          <a:xfrm>
            <a:off x="692150" y="1091565"/>
            <a:ext cx="20205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NVIDIA NCCL</a:t>
            </a:r>
            <a:endParaRPr lang="en-US" sz="2400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455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9" b="17555"/>
          <a:stretch>
            <a:fillRect/>
          </a:stretch>
        </p:blipFill>
        <p:spPr>
          <a:xfrm>
            <a:off x="1295400" y="0"/>
            <a:ext cx="9326880" cy="640445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71113" y="2121795"/>
            <a:ext cx="209363" cy="209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94852" y="2286655"/>
            <a:ext cx="2905982" cy="1260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  <a:endParaRPr lang="en-US" altLang="zh-CN" sz="4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总结与展望</a:t>
            </a:r>
            <a:endParaRPr lang="zh-CN" altLang="en-US" sz="32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66288" y="4069114"/>
            <a:ext cx="177060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2211290 </a:t>
            </a: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姚知言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计算机学院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29092" y="1660686"/>
            <a:ext cx="3536628" cy="35366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68970" y="4298974"/>
            <a:ext cx="466754" cy="466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" name="Google Shape;3505;p39"/>
          <p:cNvSpPr/>
          <p:nvPr>
            <p:custDataLst>
              <p:tags r:id="rId1"/>
            </p:custDataLst>
          </p:nvPr>
        </p:nvSpPr>
        <p:spPr>
          <a:xfrm>
            <a:off x="6423271" y="1530251"/>
            <a:ext cx="498000" cy="44176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3538;p39"/>
          <p:cNvSpPr/>
          <p:nvPr>
            <p:custDataLst>
              <p:tags r:id="rId2"/>
            </p:custDataLst>
          </p:nvPr>
        </p:nvSpPr>
        <p:spPr>
          <a:xfrm>
            <a:off x="5178305" y="1530251"/>
            <a:ext cx="498000" cy="44176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3539;p39"/>
          <p:cNvSpPr/>
          <p:nvPr>
            <p:custDataLst>
              <p:tags r:id="rId3"/>
            </p:custDataLst>
          </p:nvPr>
        </p:nvSpPr>
        <p:spPr>
          <a:xfrm>
            <a:off x="5178305" y="3405811"/>
            <a:ext cx="498000" cy="2542000"/>
          </a:xfrm>
          <a:prstGeom prst="roundRect">
            <a:avLst>
              <a:gd name="adj" fmla="val 50000"/>
            </a:avLst>
          </a:prstGeom>
          <a:solidFill>
            <a:srgbClr val="549E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3540;p39"/>
          <p:cNvSpPr/>
          <p:nvPr>
            <p:custDataLst>
              <p:tags r:id="rId4"/>
            </p:custDataLst>
          </p:nvPr>
        </p:nvSpPr>
        <p:spPr>
          <a:xfrm>
            <a:off x="6423271" y="1530251"/>
            <a:ext cx="498000" cy="1875600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3542;p39"/>
          <p:cNvSpPr txBox="1"/>
          <p:nvPr>
            <p:custDataLst>
              <p:tags r:id="rId5"/>
            </p:custDataLst>
          </p:nvPr>
        </p:nvSpPr>
        <p:spPr>
          <a:xfrm>
            <a:off x="2640281" y="4333359"/>
            <a:ext cx="19240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00">
              <a:buClr>
                <a:srgbClr val="000000"/>
              </a:buClr>
              <a:buSzPts val="1100"/>
            </a:pPr>
            <a:endParaRPr sz="4000" b="1" kern="0" dirty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0" name="Google Shape;3539;p39"/>
          <p:cNvSpPr/>
          <p:nvPr>
            <p:custDataLst>
              <p:tags r:id="rId6"/>
            </p:custDataLst>
          </p:nvPr>
        </p:nvSpPr>
        <p:spPr>
          <a:xfrm>
            <a:off x="5178305" y="3405851"/>
            <a:ext cx="498000" cy="2542000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Shape 1722"/>
          <p:cNvSpPr/>
          <p:nvPr>
            <p:custDataLst>
              <p:tags r:id="rId7"/>
            </p:custDataLst>
          </p:nvPr>
        </p:nvSpPr>
        <p:spPr>
          <a:xfrm>
            <a:off x="2188923" y="2220797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pPr algn="r"/>
            <a:r>
              <a:rPr lang="zh-CN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总结</a:t>
            </a:r>
            <a:endParaRPr lang="zh-CN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Shape 1726"/>
          <p:cNvSpPr/>
          <p:nvPr>
            <p:custDataLst>
              <p:tags r:id="rId8"/>
            </p:custDataLst>
          </p:nvPr>
        </p:nvSpPr>
        <p:spPr>
          <a:xfrm>
            <a:off x="2240119" y="2630141"/>
            <a:ext cx="1960989" cy="1"/>
          </a:xfrm>
          <a:prstGeom prst="line">
            <a:avLst/>
          </a:prstGeom>
          <a:ln>
            <a:solidFill>
              <a:srgbClr val="CFCFCF"/>
            </a:solidFill>
            <a:miter lim="400000"/>
          </a:ln>
        </p:spPr>
        <p:txBody>
          <a:bodyPr lIns="25400" tIns="25400" rIns="25400" bIns="25400" anchor="ctr"/>
          <a:lstStyle/>
          <a:p>
            <a:pPr algn="r">
              <a:defRPr sz="3200">
                <a:solidFill>
                  <a:srgbClr val="000000"/>
                </a:solidFill>
                <a:latin typeface="Helvetica Light" panose="00000400000000000000"/>
                <a:ea typeface="Helvetica Light" panose="00000400000000000000"/>
                <a:cs typeface="Helvetica Light" panose="00000400000000000000"/>
                <a:sym typeface="Helvetica Light" panose="00000400000000000000"/>
              </a:defRPr>
            </a:pPr>
            <a:endParaRPr sz="1600">
              <a:solidFill>
                <a:srgbClr val="000000"/>
              </a:solidFill>
              <a:latin typeface="Helvetica Light" panose="00000400000000000000"/>
              <a:ea typeface="Helvetica Light" panose="00000400000000000000"/>
              <a:cs typeface="Helvetica Light" panose="00000400000000000000"/>
              <a:sym typeface="Helvetica Light" panose="00000400000000000000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899270" y="2738072"/>
            <a:ext cx="3433679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组通信是指在并行计算和分布式系统中，多个进程或节点协同进行数据传输和处理的操作。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截至今日，常见的组通信结构有：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Flat Ring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2D Ring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Binary Tree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等。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组通信在分布式训练中的应用是非常有意义的，对于保证数据的同步性和高速提升性能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都很有价值。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Shape 1722"/>
          <p:cNvSpPr/>
          <p:nvPr>
            <p:custDataLst>
              <p:tags r:id="rId10"/>
            </p:custDataLst>
          </p:nvPr>
        </p:nvSpPr>
        <p:spPr>
          <a:xfrm>
            <a:off x="7668237" y="222079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zh-CN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展望</a:t>
            </a:r>
            <a:endParaRPr lang="zh-CN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Shape 1726"/>
          <p:cNvSpPr/>
          <p:nvPr>
            <p:custDataLst>
              <p:tags r:id="rId11"/>
            </p:custDataLst>
          </p:nvPr>
        </p:nvSpPr>
        <p:spPr>
          <a:xfrm>
            <a:off x="7728323" y="2630140"/>
            <a:ext cx="1960989" cy="1"/>
          </a:xfrm>
          <a:prstGeom prst="line">
            <a:avLst/>
          </a:prstGeom>
          <a:ln>
            <a:solidFill>
              <a:srgbClr val="CFCFC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000000"/>
                </a:solidFill>
                <a:latin typeface="Helvetica Light" panose="00000400000000000000"/>
                <a:ea typeface="Helvetica Light" panose="00000400000000000000"/>
                <a:cs typeface="Helvetica Light" panose="00000400000000000000"/>
                <a:sym typeface="Helvetica Light" panose="00000400000000000000"/>
              </a:defRPr>
            </a:pPr>
            <a:endParaRPr sz="1600">
              <a:solidFill>
                <a:srgbClr val="000000"/>
              </a:solidFill>
              <a:latin typeface="Helvetica Light" panose="00000400000000000000"/>
              <a:ea typeface="Helvetica Light" panose="00000400000000000000"/>
              <a:cs typeface="Helvetica Light" panose="00000400000000000000"/>
              <a:sym typeface="Helvetica Light" panose="00000400000000000000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7571069" y="2738072"/>
            <a:ext cx="343367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在未来，可能会对组通信的拓扑结构进行进一步的优化，以使得带宽被更充分的使用，提升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性能。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此外，通过硬件层面进行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GPU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之间的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通信加速，也会对通信效率进行更大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帮助。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" name="Google Shape;371;p8"/>
          <p:cNvSpPr/>
          <p:nvPr/>
        </p:nvSpPr>
        <p:spPr>
          <a:xfrm>
            <a:off x="1772920" y="1032510"/>
            <a:ext cx="5576570" cy="5045075"/>
          </a:xfrm>
          <a:prstGeom prst="rect">
            <a:avLst/>
          </a:prstGeom>
          <a:solidFill>
            <a:srgbClr val="FFFFFF"/>
          </a:solidFill>
          <a:ln w="57150"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latin typeface="Arial" panose="020B0604020202020204"/>
              <a:cs typeface="Arial" panose="020B0604020202020204"/>
            </a:endParaRPr>
          </a:p>
        </p:txBody>
      </p:sp>
      <p:cxnSp>
        <p:nvCxnSpPr>
          <p:cNvPr id="5" name="Google Shape;312;p34"/>
          <p:cNvCxnSpPr/>
          <p:nvPr/>
        </p:nvCxnSpPr>
        <p:spPr>
          <a:xfrm>
            <a:off x="1959342" y="1834502"/>
            <a:ext cx="734060" cy="1905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329;p34"/>
          <p:cNvGrpSpPr/>
          <p:nvPr/>
        </p:nvGrpSpPr>
        <p:grpSpPr>
          <a:xfrm>
            <a:off x="2115258" y="1366080"/>
            <a:ext cx="492969" cy="394525"/>
            <a:chOff x="1180200" y="757700"/>
            <a:chExt cx="5228350" cy="4184275"/>
          </a:xfrm>
        </p:grpSpPr>
        <p:sp>
          <p:nvSpPr>
            <p:cNvPr id="7" name="Google Shape;330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331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97835" y="1238885"/>
            <a:ext cx="4210050" cy="709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sz="12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大模型LLM之分布式训练</a:t>
            </a:r>
            <a:endParaRPr sz="12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sz="8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https://bbs.huaweicloud.com/blogs/426944?utm_source=cnblog&amp;utm_medium=bbs</a:t>
            </a:r>
            <a:r>
              <a:rPr lang="en-US" sz="8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sz="8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ex&amp;utm_campaign=other&amp;utm_content=content</a:t>
            </a:r>
            <a:endParaRPr sz="8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0" name="Google Shape;312;p34"/>
          <p:cNvCxnSpPr/>
          <p:nvPr/>
        </p:nvCxnSpPr>
        <p:spPr>
          <a:xfrm flipV="1">
            <a:off x="1956802" y="4384233"/>
            <a:ext cx="741045" cy="127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329;p34"/>
          <p:cNvGrpSpPr/>
          <p:nvPr/>
        </p:nvGrpSpPr>
        <p:grpSpPr>
          <a:xfrm>
            <a:off x="2115258" y="4766076"/>
            <a:ext cx="492969" cy="394525"/>
            <a:chOff x="1180200" y="757700"/>
            <a:chExt cx="5228350" cy="4184275"/>
          </a:xfrm>
        </p:grpSpPr>
        <p:sp>
          <p:nvSpPr>
            <p:cNvPr id="12" name="Google Shape;330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331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997835" y="4679950"/>
            <a:ext cx="42100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2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Massively Scale Your Deep Learning Training with NCCL 2.4</a:t>
            </a:r>
            <a:endParaRPr sz="12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sz="8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https://andrew.gibiansky.com/blog/machine-learning/baidu-allreduce/</a:t>
            </a:r>
            <a:endParaRPr sz="8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70" y="673201"/>
            <a:ext cx="5672103" cy="5672103"/>
          </a:xfrm>
          <a:prstGeom prst="rect">
            <a:avLst/>
          </a:prstGeom>
        </p:spPr>
      </p:pic>
      <p:sp>
        <p:nvSpPr>
          <p:cNvPr id="16" name="Rectangle 12"/>
          <p:cNvSpPr/>
          <p:nvPr/>
        </p:nvSpPr>
        <p:spPr>
          <a:xfrm>
            <a:off x="8093075" y="4757420"/>
            <a:ext cx="1851025" cy="5810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3"/>
          <p:cNvSpPr txBox="1"/>
          <p:nvPr/>
        </p:nvSpPr>
        <p:spPr>
          <a:xfrm>
            <a:off x="8175727" y="4866858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100" dirty="0">
                <a:latin typeface="Poppins SemiBold" panose="02000000000000000000" pitchFamily="2" charset="0"/>
                <a:cs typeface="Poppins SemiBold" panose="02000000000000000000" pitchFamily="2" charset="0"/>
              </a:rPr>
              <a:t>REFERENCE</a:t>
            </a:r>
            <a:endParaRPr lang="en-US" sz="2000" spc="100" dirty="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97835" y="2089150"/>
            <a:ext cx="4210050" cy="75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sz="12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Bringing HPC Techniques to Deep Learning</a:t>
            </a:r>
            <a:endParaRPr lang="en-US" sz="12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8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from  Baidu  </a:t>
            </a:r>
            <a:endParaRPr sz="8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sz="80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https://andrew.gibiansky.com/blog/machine-learning/baidu-allreduce/</a:t>
            </a:r>
            <a:endParaRPr sz="8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9" name="Google Shape;329;p34"/>
          <p:cNvGrpSpPr/>
          <p:nvPr/>
        </p:nvGrpSpPr>
        <p:grpSpPr>
          <a:xfrm>
            <a:off x="2123513" y="2216345"/>
            <a:ext cx="492969" cy="394525"/>
            <a:chOff x="1180200" y="757700"/>
            <a:chExt cx="5228350" cy="4184275"/>
          </a:xfrm>
        </p:grpSpPr>
        <p:sp>
          <p:nvSpPr>
            <p:cNvPr id="20" name="Google Shape;330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331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22" name="Google Shape;312;p34"/>
          <p:cNvCxnSpPr/>
          <p:nvPr/>
        </p:nvCxnSpPr>
        <p:spPr>
          <a:xfrm>
            <a:off x="1956802" y="2684767"/>
            <a:ext cx="734060" cy="1905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329;p34"/>
          <p:cNvGrpSpPr/>
          <p:nvPr/>
        </p:nvGrpSpPr>
        <p:grpSpPr>
          <a:xfrm>
            <a:off x="2124148" y="3066610"/>
            <a:ext cx="492969" cy="394525"/>
            <a:chOff x="1180200" y="757700"/>
            <a:chExt cx="5228350" cy="4184275"/>
          </a:xfrm>
        </p:grpSpPr>
        <p:sp>
          <p:nvSpPr>
            <p:cNvPr id="24" name="Google Shape;330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331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26" name="Google Shape;312;p34"/>
          <p:cNvCxnSpPr/>
          <p:nvPr/>
        </p:nvCxnSpPr>
        <p:spPr>
          <a:xfrm>
            <a:off x="1959342" y="3535032"/>
            <a:ext cx="734060" cy="1905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文本框 26"/>
          <p:cNvSpPr txBox="1"/>
          <p:nvPr/>
        </p:nvSpPr>
        <p:spPr>
          <a:xfrm>
            <a:off x="2990215" y="2915920"/>
            <a:ext cx="4218305" cy="75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sz="12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Tenserflow</a:t>
            </a:r>
            <a:endParaRPr lang="en-US" sz="12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sz="80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https://zhoujm-blog.readthedocs.io/en/latest/</a:t>
            </a:r>
            <a:endParaRPr sz="80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80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%E7%A8%8B%E5%BA%8F%E4%BA%BA%E7%94%9F/TensorFlow/</a:t>
            </a:r>
            <a:endParaRPr sz="80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97835" y="3830955"/>
            <a:ext cx="42106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12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NCCL</a:t>
            </a:r>
            <a:endParaRPr lang="en-US" sz="12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8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https://developer.nvidia.com/nccl</a:t>
            </a:r>
            <a:endParaRPr lang="en-US" sz="8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0" name="Google Shape;329;p34"/>
          <p:cNvGrpSpPr/>
          <p:nvPr/>
        </p:nvGrpSpPr>
        <p:grpSpPr>
          <a:xfrm>
            <a:off x="2115258" y="3916446"/>
            <a:ext cx="492969" cy="394525"/>
            <a:chOff x="1180200" y="757700"/>
            <a:chExt cx="5228350" cy="4184275"/>
          </a:xfrm>
        </p:grpSpPr>
        <p:sp>
          <p:nvSpPr>
            <p:cNvPr id="31" name="Google Shape;330;p34"/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331;p34"/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>
                <a:buClr>
                  <a:srgbClr val="000000"/>
                </a:buClr>
                <a:buFont typeface="Arial" panose="020B0604020202020204"/>
                <a:buNone/>
              </a:pPr>
              <a:endParaRPr sz="1400" ker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33" name="Google Shape;312;p34"/>
          <p:cNvCxnSpPr/>
          <p:nvPr/>
        </p:nvCxnSpPr>
        <p:spPr>
          <a:xfrm flipV="1">
            <a:off x="1959342" y="5235768"/>
            <a:ext cx="741045" cy="127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8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70" b="5342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8" y="1161606"/>
            <a:ext cx="4770909" cy="4770909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430958" y="1056925"/>
            <a:ext cx="209363" cy="209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94395" y="4871362"/>
            <a:ext cx="209363" cy="209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10970" r="6020" b="21013"/>
          <a:stretch>
            <a:fillRect/>
          </a:stretch>
        </p:blipFill>
        <p:spPr>
          <a:xfrm>
            <a:off x="4815033" y="593202"/>
            <a:ext cx="7096483" cy="56715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80332" y="2461600"/>
            <a:ext cx="51761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 YOU</a:t>
            </a:r>
            <a:endParaRPr lang="zh-CN" altLang="en-US" sz="6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07833" y="3782294"/>
            <a:ext cx="3023422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计算机学院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2211290 </a:t>
            </a: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姚知言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并行程序设计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 Open Topic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9250194" y="2591188"/>
            <a:ext cx="83474" cy="2047078"/>
            <a:chOff x="687750" y="-33700"/>
            <a:chExt cx="64500" cy="1581771"/>
          </a:xfrm>
          <a:solidFill>
            <a:schemeClr val="bg1"/>
          </a:solidFill>
        </p:grpSpPr>
        <p:cxnSp>
          <p:nvCxnSpPr>
            <p:cNvPr id="25" name="Google Shape;221;p28"/>
            <p:cNvCxnSpPr/>
            <p:nvPr/>
          </p:nvCxnSpPr>
          <p:spPr>
            <a:xfrm rot="10800000">
              <a:off x="720000" y="-33700"/>
              <a:ext cx="0" cy="100770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" name="Google Shape;222;p28"/>
            <p:cNvGrpSpPr/>
            <p:nvPr/>
          </p:nvGrpSpPr>
          <p:grpSpPr>
            <a:xfrm>
              <a:off x="687750" y="1096650"/>
              <a:ext cx="64500" cy="451421"/>
              <a:chOff x="687750" y="1096650"/>
              <a:chExt cx="64500" cy="451421"/>
            </a:xfrm>
            <a:grpFill/>
          </p:grpSpPr>
          <p:sp>
            <p:nvSpPr>
              <p:cNvPr id="27" name="Google Shape;223;p28"/>
              <p:cNvSpPr/>
              <p:nvPr/>
            </p:nvSpPr>
            <p:spPr>
              <a:xfrm>
                <a:off x="687750" y="1483571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  <p:sp>
            <p:nvSpPr>
              <p:cNvPr id="28" name="Google Shape;224;p28"/>
              <p:cNvSpPr/>
              <p:nvPr/>
            </p:nvSpPr>
            <p:spPr>
              <a:xfrm>
                <a:off x="687750" y="1290111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  <p:sp>
            <p:nvSpPr>
              <p:cNvPr id="29" name="Google Shape;225;p28"/>
              <p:cNvSpPr/>
              <p:nvPr/>
            </p:nvSpPr>
            <p:spPr>
              <a:xfrm>
                <a:off x="687750" y="1096650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 rot="5400000">
            <a:off x="7068540" y="1222813"/>
            <a:ext cx="83474" cy="2047078"/>
            <a:chOff x="687750" y="-33700"/>
            <a:chExt cx="64500" cy="1581771"/>
          </a:xfrm>
          <a:solidFill>
            <a:schemeClr val="bg1"/>
          </a:solidFill>
        </p:grpSpPr>
        <p:cxnSp>
          <p:nvCxnSpPr>
            <p:cNvPr id="20" name="Google Shape;221;p28"/>
            <p:cNvCxnSpPr/>
            <p:nvPr/>
          </p:nvCxnSpPr>
          <p:spPr>
            <a:xfrm rot="10800000">
              <a:off x="720000" y="-33700"/>
              <a:ext cx="0" cy="1007700"/>
            </a:xfrm>
            <a:prstGeom prst="straightConnector1">
              <a:avLst/>
            </a:pr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" name="Google Shape;222;p28"/>
            <p:cNvGrpSpPr/>
            <p:nvPr/>
          </p:nvGrpSpPr>
          <p:grpSpPr>
            <a:xfrm>
              <a:off x="687750" y="1096650"/>
              <a:ext cx="64500" cy="451421"/>
              <a:chOff x="687750" y="1096650"/>
              <a:chExt cx="64500" cy="451421"/>
            </a:xfrm>
            <a:grpFill/>
          </p:grpSpPr>
          <p:sp>
            <p:nvSpPr>
              <p:cNvPr id="22" name="Google Shape;223;p28"/>
              <p:cNvSpPr/>
              <p:nvPr/>
            </p:nvSpPr>
            <p:spPr>
              <a:xfrm>
                <a:off x="687750" y="1483571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  <p:sp>
            <p:nvSpPr>
              <p:cNvPr id="23" name="Google Shape;224;p28"/>
              <p:cNvSpPr/>
              <p:nvPr/>
            </p:nvSpPr>
            <p:spPr>
              <a:xfrm>
                <a:off x="687750" y="1290111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  <p:sp>
            <p:nvSpPr>
              <p:cNvPr id="24" name="Google Shape;225;p28"/>
              <p:cNvSpPr/>
              <p:nvPr/>
            </p:nvSpPr>
            <p:spPr>
              <a:xfrm>
                <a:off x="687750" y="1096650"/>
                <a:ext cx="64500" cy="645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rgbClr val="07011D"/>
                  </a:solidFill>
                </a:endParaRPr>
              </a:p>
            </p:txBody>
          </p:sp>
        </p:grpSp>
      </p:grpSp>
      <p:sp>
        <p:nvSpPr>
          <p:cNvPr id="30" name="Rectangle: Rounded Corners 16"/>
          <p:cNvSpPr/>
          <p:nvPr/>
        </p:nvSpPr>
        <p:spPr>
          <a:xfrm>
            <a:off x="6920072" y="4451833"/>
            <a:ext cx="2571279" cy="2932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1" name="Rectangle 17"/>
          <p:cNvSpPr/>
          <p:nvPr/>
        </p:nvSpPr>
        <p:spPr>
          <a:xfrm>
            <a:off x="7058598" y="4506103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Google Shape;3685;p45"/>
          <p:cNvSpPr/>
          <p:nvPr/>
        </p:nvSpPr>
        <p:spPr>
          <a:xfrm>
            <a:off x="1004912" y="1733190"/>
            <a:ext cx="3393467" cy="12572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Google Shape;3686;p45"/>
          <p:cNvSpPr txBox="1"/>
          <p:nvPr/>
        </p:nvSpPr>
        <p:spPr>
          <a:xfrm>
            <a:off x="1394620" y="1878572"/>
            <a:ext cx="23624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200">
              <a:buClr>
                <a:srgbClr val="000000"/>
              </a:buClr>
            </a:pPr>
            <a:r>
              <a:rPr lang="en-GB" sz="2400" u="sng" kern="0" dirty="0">
                <a:solidFill>
                  <a:schemeClr val="bg1"/>
                </a:solidFill>
                <a:latin typeface="Fira Sans Condensed SemiBold" panose="020B0603050000020004"/>
                <a:ea typeface="Fira Sans Condensed SemiBold" panose="020B0603050000020004"/>
                <a:cs typeface="Fira Sans Condensed SemiBold" panose="020B0603050000020004"/>
                <a:sym typeface="Fira Sans Condensed SemiBold" panose="020B0603050000020004"/>
              </a:rPr>
              <a:t>01</a:t>
            </a:r>
            <a:endParaRPr sz="2400" u="sng" kern="0" dirty="0">
              <a:solidFill>
                <a:schemeClr val="bg1"/>
              </a:solidFill>
              <a:latin typeface="Fira Sans Condensed SemiBold" panose="020B0603050000020004"/>
              <a:ea typeface="Fira Sans Condensed SemiBold" panose="020B0603050000020004"/>
              <a:cs typeface="Fira Sans Condensed SemiBold" panose="020B0603050000020004"/>
              <a:sym typeface="Fira Sans Condensed SemiBold" panose="020B0603050000020004"/>
            </a:endParaRPr>
          </a:p>
        </p:txBody>
      </p:sp>
      <p:sp>
        <p:nvSpPr>
          <p:cNvPr id="6" name="Google Shape;3688;p45"/>
          <p:cNvSpPr/>
          <p:nvPr/>
        </p:nvSpPr>
        <p:spPr>
          <a:xfrm>
            <a:off x="1004912" y="3858461"/>
            <a:ext cx="3393467" cy="12572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3689;p45"/>
          <p:cNvSpPr txBox="1"/>
          <p:nvPr/>
        </p:nvSpPr>
        <p:spPr>
          <a:xfrm>
            <a:off x="1401320" y="4003861"/>
            <a:ext cx="23624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200">
              <a:buClr>
                <a:srgbClr val="000000"/>
              </a:buClr>
            </a:pPr>
            <a:r>
              <a:rPr lang="en-GB" sz="2400" u="sng" kern="0" dirty="0">
                <a:solidFill>
                  <a:schemeClr val="bg1"/>
                </a:solidFill>
                <a:latin typeface="Fira Sans Condensed SemiBold" panose="020B0603050000020004"/>
                <a:ea typeface="Fira Sans Condensed SemiBold" panose="020B0603050000020004"/>
                <a:cs typeface="Fira Sans Condensed SemiBold" panose="020B0603050000020004"/>
                <a:sym typeface="Fira Sans Condensed SemiBold" panose="020B0603050000020004"/>
              </a:rPr>
              <a:t>02</a:t>
            </a:r>
            <a:endParaRPr sz="2400" u="sng" kern="0" dirty="0">
              <a:solidFill>
                <a:schemeClr val="bg1"/>
              </a:solidFill>
              <a:latin typeface="Fira Sans Condensed SemiBold" panose="020B0603050000020004"/>
              <a:ea typeface="Fira Sans Condensed SemiBold" panose="020B0603050000020004"/>
              <a:cs typeface="Fira Sans Condensed SemiBold" panose="020B0603050000020004"/>
              <a:sym typeface="Fira Sans Condensed SemiBold" panose="020B0603050000020004"/>
            </a:endParaRPr>
          </a:p>
        </p:txBody>
      </p:sp>
      <p:sp>
        <p:nvSpPr>
          <p:cNvPr id="9" name="Google Shape;3691;p45"/>
          <p:cNvSpPr/>
          <p:nvPr/>
        </p:nvSpPr>
        <p:spPr>
          <a:xfrm>
            <a:off x="7793621" y="1719132"/>
            <a:ext cx="3393467" cy="12572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3692;p45"/>
          <p:cNvSpPr txBox="1"/>
          <p:nvPr/>
        </p:nvSpPr>
        <p:spPr>
          <a:xfrm>
            <a:off x="8191662" y="1864515"/>
            <a:ext cx="23624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200">
              <a:buClr>
                <a:srgbClr val="000000"/>
              </a:buClr>
            </a:pPr>
            <a:r>
              <a:rPr lang="en-GB" sz="2400" u="sng" kern="0" dirty="0">
                <a:solidFill>
                  <a:schemeClr val="bg1"/>
                </a:solidFill>
                <a:latin typeface="Fira Sans Condensed SemiBold" panose="020B0603050000020004"/>
                <a:ea typeface="Fira Sans Condensed SemiBold" panose="020B0603050000020004"/>
                <a:cs typeface="Fira Sans Condensed SemiBold" panose="020B0603050000020004"/>
                <a:sym typeface="Fira Sans Condensed SemiBold" panose="020B0603050000020004"/>
              </a:rPr>
              <a:t>03</a:t>
            </a:r>
            <a:endParaRPr sz="2400" u="sng" kern="0" dirty="0">
              <a:solidFill>
                <a:schemeClr val="bg1"/>
              </a:solidFill>
              <a:latin typeface="Fira Sans Condensed SemiBold" panose="020B0603050000020004"/>
              <a:ea typeface="Fira Sans Condensed SemiBold" panose="020B0603050000020004"/>
              <a:cs typeface="Fira Sans Condensed SemiBold" panose="020B0603050000020004"/>
              <a:sym typeface="Fira Sans Condensed SemiBold" panose="020B0603050000020004"/>
            </a:endParaRPr>
          </a:p>
        </p:txBody>
      </p:sp>
      <p:grpSp>
        <p:nvGrpSpPr>
          <p:cNvPr id="12" name="Google Shape;3705;p45"/>
          <p:cNvGrpSpPr/>
          <p:nvPr/>
        </p:nvGrpSpPr>
        <p:grpSpPr>
          <a:xfrm>
            <a:off x="1427614" y="2124749"/>
            <a:ext cx="472781" cy="474076"/>
            <a:chOff x="-33645475" y="3944800"/>
            <a:chExt cx="292225" cy="293025"/>
          </a:xfrm>
          <a:solidFill>
            <a:schemeClr val="bg1"/>
          </a:solidFill>
        </p:grpSpPr>
        <p:sp>
          <p:nvSpPr>
            <p:cNvPr id="13" name="Google Shape;3706;p45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3707;p45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3708;p45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3709;p45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3710;p45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3711;p45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3712;p45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3713;p45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3714;p45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3715;p45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3" name="Google Shape;3716;p45"/>
          <p:cNvGrpSpPr/>
          <p:nvPr/>
        </p:nvGrpSpPr>
        <p:grpSpPr>
          <a:xfrm>
            <a:off x="1428221" y="4250690"/>
            <a:ext cx="471527" cy="472781"/>
            <a:chOff x="-30345325" y="3918800"/>
            <a:chExt cx="291450" cy="292225"/>
          </a:xfrm>
          <a:solidFill>
            <a:schemeClr val="bg1"/>
          </a:solidFill>
        </p:grpSpPr>
        <p:sp>
          <p:nvSpPr>
            <p:cNvPr id="24" name="Google Shape;3717;p45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3718;p45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3719;p45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3720;p45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3721;p45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9" name="Google Shape;3722;p45"/>
          <p:cNvGrpSpPr/>
          <p:nvPr/>
        </p:nvGrpSpPr>
        <p:grpSpPr>
          <a:xfrm>
            <a:off x="8216330" y="2116949"/>
            <a:ext cx="472781" cy="472781"/>
            <a:chOff x="-32927950" y="3227275"/>
            <a:chExt cx="292225" cy="292225"/>
          </a:xfrm>
          <a:solidFill>
            <a:schemeClr val="bg1"/>
          </a:solidFill>
        </p:grpSpPr>
        <p:sp>
          <p:nvSpPr>
            <p:cNvPr id="30" name="Google Shape;3723;p4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3724;p4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3725;p4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3726;p4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3727;p4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450465" y="2242185"/>
            <a:ext cx="14351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什么是分布式训练</a:t>
            </a:r>
            <a:endParaRPr lang="zh-CN" altLang="en-US" sz="2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83105" y="4380230"/>
            <a:ext cx="190246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组通信在分布式训练的应用</a:t>
            </a:r>
            <a:endParaRPr lang="zh-CN" altLang="en-US" sz="2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124950" y="2251710"/>
            <a:ext cx="129921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相关工具及研究</a:t>
            </a:r>
            <a:endParaRPr lang="zh-CN" altLang="en-US" sz="2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0" name="Google Shape;3691;p45"/>
          <p:cNvSpPr/>
          <p:nvPr/>
        </p:nvSpPr>
        <p:spPr>
          <a:xfrm>
            <a:off x="7793619" y="3858461"/>
            <a:ext cx="3393467" cy="12572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3692;p45"/>
          <p:cNvSpPr txBox="1"/>
          <p:nvPr/>
        </p:nvSpPr>
        <p:spPr>
          <a:xfrm>
            <a:off x="8191660" y="4003844"/>
            <a:ext cx="23624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200">
              <a:buClr>
                <a:srgbClr val="000000"/>
              </a:buClr>
            </a:pPr>
            <a:r>
              <a:rPr lang="en-GB" sz="2400" u="sng" kern="0" dirty="0">
                <a:solidFill>
                  <a:schemeClr val="bg1"/>
                </a:solidFill>
                <a:latin typeface="Fira Sans Condensed SemiBold" panose="020B0603050000020004"/>
                <a:ea typeface="Fira Sans Condensed SemiBold" panose="020B0603050000020004"/>
                <a:cs typeface="Fira Sans Condensed SemiBold" panose="020B0603050000020004"/>
                <a:sym typeface="Fira Sans Condensed SemiBold" panose="020B0603050000020004"/>
              </a:rPr>
              <a:t>04</a:t>
            </a:r>
            <a:endParaRPr sz="2400" u="sng" kern="0" dirty="0">
              <a:solidFill>
                <a:schemeClr val="bg1"/>
              </a:solidFill>
              <a:latin typeface="Fira Sans Condensed SemiBold" panose="020B0603050000020004"/>
              <a:ea typeface="Fira Sans Condensed SemiBold" panose="020B0603050000020004"/>
              <a:cs typeface="Fira Sans Condensed SemiBold" panose="020B0603050000020004"/>
              <a:sym typeface="Fira Sans Condensed SemiBold" panose="020B0603050000020004"/>
            </a:endParaRPr>
          </a:p>
        </p:txBody>
      </p:sp>
      <p:grpSp>
        <p:nvGrpSpPr>
          <p:cNvPr id="72" name="Google Shape;3722;p45"/>
          <p:cNvGrpSpPr/>
          <p:nvPr/>
        </p:nvGrpSpPr>
        <p:grpSpPr>
          <a:xfrm>
            <a:off x="8216328" y="4256278"/>
            <a:ext cx="472781" cy="472781"/>
            <a:chOff x="-32927950" y="3227275"/>
            <a:chExt cx="292225" cy="292225"/>
          </a:xfrm>
          <a:solidFill>
            <a:schemeClr val="bg1"/>
          </a:solidFill>
        </p:grpSpPr>
        <p:sp>
          <p:nvSpPr>
            <p:cNvPr id="73" name="Google Shape;3723;p4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" name="Google Shape;3724;p4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" name="Google Shape;3725;p4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" name="Google Shape;3726;p4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" name="Google Shape;3727;p4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9124950" y="4391025"/>
            <a:ext cx="103886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总结与展望</a:t>
            </a:r>
            <a:endParaRPr lang="zh-CN" altLang="en-US" sz="2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 rot="5400000">
            <a:off x="4895021" y="3230689"/>
            <a:ext cx="2401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7001711" y="1509769"/>
            <a:ext cx="209363" cy="209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455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9" b="17555"/>
          <a:stretch>
            <a:fillRect/>
          </a:stretch>
        </p:blipFill>
        <p:spPr>
          <a:xfrm>
            <a:off x="1295400" y="0"/>
            <a:ext cx="9326880" cy="640445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71113" y="2121795"/>
            <a:ext cx="209363" cy="209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87265" y="2286635"/>
            <a:ext cx="2337435" cy="1876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endParaRPr lang="en-US" altLang="zh-CN" sz="4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什么是分布式训练</a:t>
            </a:r>
            <a:endParaRPr lang="zh-CN" altLang="en-US" sz="3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66288" y="4369469"/>
            <a:ext cx="177060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2211290 </a:t>
            </a: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姚知言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计算机学院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29092" y="1660686"/>
            <a:ext cx="3536628" cy="35366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68970" y="4298974"/>
            <a:ext cx="466754" cy="466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74694" y="1979272"/>
            <a:ext cx="615081" cy="615081"/>
          </a:xfrm>
          <a:prstGeom prst="rect">
            <a:avLst/>
          </a:prstGeom>
          <a:solidFill>
            <a:srgbClr val="1E44A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1530" y="1979272"/>
            <a:ext cx="615081" cy="615081"/>
          </a:xfrm>
          <a:prstGeom prst="rect">
            <a:avLst/>
          </a:prstGeom>
          <a:solidFill>
            <a:srgbClr val="4E344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8366" y="1979272"/>
            <a:ext cx="615081" cy="615081"/>
          </a:xfrm>
          <a:prstGeom prst="rect">
            <a:avLst/>
          </a:prstGeom>
          <a:solidFill>
            <a:srgbClr val="1E44A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98652" y="1979272"/>
            <a:ext cx="615081" cy="615081"/>
          </a:xfrm>
          <a:prstGeom prst="rect">
            <a:avLst/>
          </a:prstGeom>
          <a:solidFill>
            <a:srgbClr val="4E344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84264" y="1979272"/>
            <a:ext cx="615081" cy="615081"/>
          </a:xfrm>
          <a:prstGeom prst="rect">
            <a:avLst/>
          </a:prstGeom>
          <a:solidFill>
            <a:srgbClr val="1E44A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71"/>
          <p:cNvCxnSpPr/>
          <p:nvPr/>
        </p:nvCxnSpPr>
        <p:spPr>
          <a:xfrm>
            <a:off x="2015633" y="2264866"/>
            <a:ext cx="443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71"/>
          <p:cNvCxnSpPr/>
          <p:nvPr/>
        </p:nvCxnSpPr>
        <p:spPr>
          <a:xfrm>
            <a:off x="9689648" y="2288015"/>
            <a:ext cx="443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1051560" y="3026410"/>
            <a:ext cx="10158095" cy="3096895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5243195" y="3220085"/>
            <a:ext cx="1990090" cy="50101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335200" y="3260638"/>
            <a:ext cx="17703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100" dirty="0">
                <a:latin typeface="Poppins SemiBold" panose="02000000000000000000" pitchFamily="2" charset="0"/>
                <a:cs typeface="Poppins SemiBold" panose="02000000000000000000" pitchFamily="2" charset="0"/>
              </a:rPr>
              <a:t>分布式训练</a:t>
            </a:r>
            <a:endParaRPr lang="zh-CN" altLang="en-US" sz="2400" spc="100" dirty="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14500" y="3772535"/>
            <a:ext cx="8707755" cy="237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分布式训练（Distributed Training）是指将机器学习或深度学习模型训练任务分解成多个子任务，并在多个计算设备上并行地进行训练。根据数据和模型在多台机器上的分布方式，分布式训练可以分为数据并行和模型并行两种模式。</a:t>
            </a:r>
            <a:endParaRPr lang="en-US" altLang="zh-CN" sz="11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于同一个服务器内部的多个计算设备之间内存也可能并不共享，因此无论这些计算设备是否处于一个服务器还是多个服务器中，其系统架构都属于分布式系统范畴。一个模型训练任务往往会有大量的训练样本作为输入，可以利用一个计算设备完成，也可以将整个模型的训练任务拆分成子任务，分发给不同的计算设备，实现并行计算。此后，还需要对每个计算设备的输出进行合并，最终得到与单个计算设备等价的计算结果。由于每个计算设备只需要负责子任务，并且多个计算设备可以并行执行，因此其可以更快速地完成整体计算，并最终实现对整个计算过程的加速。</a:t>
            </a:r>
            <a:endParaRPr lang="en-US" altLang="zh-CN" sz="11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分布式训练的总体目标就是提升总的训练速度，减少模型训练的总体时间。总训练速度可以用如下公式简略估计：</a:t>
            </a:r>
            <a:endParaRPr lang="en-US" altLang="zh-CN" sz="11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总训练速度∝ 单设备计算速度× 计算设备总量× 多设备加速比</a:t>
            </a:r>
            <a:endParaRPr lang="en-US" altLang="zh-CN" sz="110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115" y="497205"/>
            <a:ext cx="6551295" cy="6551295"/>
          </a:xfrm>
          <a:prstGeom prst="rect">
            <a:avLst/>
          </a:prstGeom>
        </p:spPr>
      </p:pic>
      <p:sp>
        <p:nvSpPr>
          <p:cNvPr id="6" name="TextBox 27"/>
          <p:cNvSpPr txBox="1"/>
          <p:nvPr/>
        </p:nvSpPr>
        <p:spPr>
          <a:xfrm>
            <a:off x="5757028" y="2707225"/>
            <a:ext cx="5389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Poppins SemiBold" panose="02000000000000000000" pitchFamily="2" charset="0"/>
                <a:cs typeface="Poppins SemiBold" panose="02000000000000000000" pitchFamily="2" charset="0"/>
              </a:rPr>
              <a:t>“</a:t>
            </a:r>
            <a:endParaRPr lang="en-US" sz="660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  <p:sp>
        <p:nvSpPr>
          <p:cNvPr id="7" name="Rectangle 26"/>
          <p:cNvSpPr/>
          <p:nvPr/>
        </p:nvSpPr>
        <p:spPr>
          <a:xfrm>
            <a:off x="6397625" y="2833370"/>
            <a:ext cx="3981450" cy="288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随着机器学习、深度学习领域的发展，</a:t>
            </a:r>
            <a:r>
              <a:rPr lang="en-US" altLang="zh-CN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单个计算设备的算力已经不足以支撑模型训练</a:t>
            </a:r>
            <a:r>
              <a:rPr lang="zh-CN" altLang="en-US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lang="zh-CN" altLang="en-US" sz="11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从2013 年AlexNet 开始，到2022 年拥有5400 亿参数的PalM 模型，机器学习模型以每18 个月增长56 倍的速度发展。模型参数规模增大的同时，对训练数据量的要求也指数级增长，这更加剧了对算力的需求。然而，近几年CPU 的算力增加已经远低于摩尔定律，虽然计算加速设备（如GPU、TPU 等）为机器学习模型提供了大量的算力，但是其增长速度仍然没有突破每18 个月翻倍的摩尔定律。为了能够满足大模型等</a:t>
            </a:r>
            <a:r>
              <a:rPr lang="zh-CN" altLang="en-US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技术的发展，只有通过分布式训练系统才可以匹配模型不断增长的算力需求。</a:t>
            </a:r>
            <a:endParaRPr lang="zh-CN" altLang="en-US" sz="11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1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90" y="1408769"/>
            <a:ext cx="5672103" cy="5672103"/>
          </a:xfrm>
          <a:prstGeom prst="rect">
            <a:avLst/>
          </a:prstGeom>
        </p:spPr>
      </p:pic>
      <p:sp>
        <p:nvSpPr>
          <p:cNvPr id="9" name="Rectangle 12"/>
          <p:cNvSpPr/>
          <p:nvPr/>
        </p:nvSpPr>
        <p:spPr>
          <a:xfrm>
            <a:off x="1189355" y="2185670"/>
            <a:ext cx="3865880" cy="7054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3"/>
          <p:cNvSpPr txBox="1"/>
          <p:nvPr/>
        </p:nvSpPr>
        <p:spPr>
          <a:xfrm>
            <a:off x="1428750" y="2337435"/>
            <a:ext cx="3415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latin typeface="Poppins SemiBold" panose="02000000000000000000" pitchFamily="2" charset="0"/>
                <a:cs typeface="Poppins SemiBold" panose="02000000000000000000" pitchFamily="2" charset="0"/>
              </a:rPr>
              <a:t>为什么我们需要分布式训练</a:t>
            </a:r>
            <a:endParaRPr lang="zh-CN" altLang="en-US" sz="2000" spc="100" dirty="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r="4550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9" b="17555"/>
          <a:stretch>
            <a:fillRect/>
          </a:stretch>
        </p:blipFill>
        <p:spPr>
          <a:xfrm>
            <a:off x="1295400" y="0"/>
            <a:ext cx="9326880" cy="640445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71113" y="2121795"/>
            <a:ext cx="209363" cy="209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94852" y="2286655"/>
            <a:ext cx="2905982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endParaRPr lang="en-US" altLang="zh-CN" sz="4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组通信在分布式训练的应用</a:t>
            </a:r>
            <a:endParaRPr lang="zh-CN" altLang="en-US" sz="32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66288" y="4158014"/>
            <a:ext cx="177060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2211290 </a:t>
            </a: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姚知言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计算机学院</a:t>
            </a:r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1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29092" y="1660686"/>
            <a:ext cx="3536628" cy="35366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68970" y="4298974"/>
            <a:ext cx="466754" cy="466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" name="Rectangle 6"/>
          <p:cNvSpPr/>
          <p:nvPr/>
        </p:nvSpPr>
        <p:spPr>
          <a:xfrm>
            <a:off x="813435" y="2888615"/>
            <a:ext cx="2416810" cy="24149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200"/>
            <a:r>
              <a:rPr lang="en-US" sz="1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在过去的几年里，神经网络已被证明是解决各种问题的非常有效的工具，并且在规模和计算要求方面迅速增长。</a:t>
            </a:r>
            <a:endParaRPr lang="en-US" sz="1400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algn="ctr" defTabSz="1219200"/>
            <a:r>
              <a:rPr lang="en-US" sz="1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随着神经网络参数数量和计算需求的增长，在许多节点和许多 GPU 上有效地并行进行神经网络训练变得越来越重要，因为等待数月的大型网络训练会减慢实验速度并限制进一步的开发。</a:t>
            </a:r>
            <a:endParaRPr lang="en-US" sz="1400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8" name="Group 1"/>
          <p:cNvGrpSpPr/>
          <p:nvPr/>
        </p:nvGrpSpPr>
        <p:grpSpPr bwMode="auto">
          <a:xfrm>
            <a:off x="1106171" y="2311910"/>
            <a:ext cx="432000" cy="432000"/>
            <a:chOff x="1522" y="4499"/>
            <a:chExt cx="549" cy="455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1522" y="4568"/>
              <a:ext cx="549" cy="386"/>
            </a:xfrm>
            <a:prstGeom prst="rect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709" y="4499"/>
              <a:ext cx="175" cy="64"/>
            </a:xfrm>
            <a:prstGeom prst="rect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1522" y="4738"/>
              <a:ext cx="549" cy="39"/>
            </a:xfrm>
            <a:prstGeom prst="rect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758" y="4715"/>
              <a:ext cx="77" cy="9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1758" y="4715"/>
              <a:ext cx="77" cy="92"/>
            </a:xfrm>
            <a:prstGeom prst="rect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6" name="Group 19"/>
          <p:cNvGrpSpPr/>
          <p:nvPr/>
        </p:nvGrpSpPr>
        <p:grpSpPr bwMode="auto">
          <a:xfrm>
            <a:off x="3601085" y="2239645"/>
            <a:ext cx="504000" cy="504000"/>
            <a:chOff x="1390" y="9754"/>
            <a:chExt cx="813" cy="810"/>
          </a:xfrm>
        </p:grpSpPr>
        <p:sp>
          <p:nvSpPr>
            <p:cNvPr id="27" name="Freeform 20"/>
            <p:cNvSpPr/>
            <p:nvPr/>
          </p:nvSpPr>
          <p:spPr bwMode="auto">
            <a:xfrm>
              <a:off x="1724" y="10085"/>
              <a:ext cx="146" cy="147"/>
            </a:xfrm>
            <a:custGeom>
              <a:avLst/>
              <a:gdLst/>
              <a:ahLst/>
              <a:cxnLst>
                <a:cxn ang="0">
                  <a:pos x="24" y="20"/>
                </a:cxn>
                <a:cxn ang="0">
                  <a:pos x="22" y="20"/>
                </a:cxn>
                <a:cxn ang="0">
                  <a:pos x="19" y="17"/>
                </a:cxn>
                <a:cxn ang="0">
                  <a:pos x="19" y="15"/>
                </a:cxn>
                <a:cxn ang="0">
                  <a:pos x="20" y="12"/>
                </a:cxn>
                <a:cxn ang="0">
                  <a:pos x="21" y="12"/>
                </a:cxn>
                <a:cxn ang="0">
                  <a:pos x="21" y="9"/>
                </a:cxn>
                <a:cxn ang="0">
                  <a:pos x="21" y="8"/>
                </a:cxn>
                <a:cxn ang="0">
                  <a:pos x="21" y="5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0"/>
                </a:cxn>
                <a:cxn ang="0">
                  <a:pos x="10" y="2"/>
                </a:cxn>
                <a:cxn ang="0">
                  <a:pos x="9" y="5"/>
                </a:cxn>
                <a:cxn ang="0">
                  <a:pos x="9" y="8"/>
                </a:cxn>
                <a:cxn ang="0">
                  <a:pos x="9" y="9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11" y="15"/>
                </a:cxn>
                <a:cxn ang="0">
                  <a:pos x="11" y="17"/>
                </a:cxn>
                <a:cxn ang="0">
                  <a:pos x="7" y="20"/>
                </a:cxn>
                <a:cxn ang="0">
                  <a:pos x="5" y="20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8" y="30"/>
                </a:cxn>
                <a:cxn ang="0">
                  <a:pos x="30" y="28"/>
                </a:cxn>
                <a:cxn ang="0">
                  <a:pos x="30" y="26"/>
                </a:cxn>
                <a:cxn ang="0">
                  <a:pos x="24" y="20"/>
                </a:cxn>
              </a:cxnLst>
              <a:rect l="0" t="0" r="r" b="b"/>
              <a:pathLst>
                <a:path w="30" h="30">
                  <a:moveTo>
                    <a:pt x="24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0" y="20"/>
                    <a:pt x="19" y="19"/>
                    <a:pt x="19" y="17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20" y="13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1" y="11"/>
                    <a:pt x="22" y="10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0" y="2"/>
                    <a:pt x="20" y="1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9" y="3"/>
                    <a:pt x="9" y="4"/>
                    <a:pt x="9" y="5"/>
                  </a:cubicBezTo>
                  <a:cubicBezTo>
                    <a:pt x="9" y="6"/>
                    <a:pt x="9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0"/>
                    <a:pt x="8" y="11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5"/>
                    <a:pt x="11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9"/>
                    <a:pt x="9" y="20"/>
                    <a:pt x="7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2" y="21"/>
                    <a:pt x="0" y="2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30" y="29"/>
                    <a:pt x="30" y="28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8" y="21"/>
                    <a:pt x="24" y="20"/>
                    <a:pt x="24" y="20"/>
                  </a:cubicBezTo>
                  <a:close/>
                </a:path>
              </a:pathLst>
            </a:cu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8" name="Oval 21"/>
            <p:cNvSpPr>
              <a:spLocks noChangeArrowheads="1"/>
            </p:cNvSpPr>
            <p:nvPr/>
          </p:nvSpPr>
          <p:spPr bwMode="auto">
            <a:xfrm>
              <a:off x="1626" y="9987"/>
              <a:ext cx="337" cy="338"/>
            </a:xfrm>
            <a:prstGeom prst="ellipse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auto">
            <a:xfrm>
              <a:off x="1552" y="9915"/>
              <a:ext cx="485" cy="482"/>
            </a:xfrm>
            <a:prstGeom prst="ellipse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0" name="Line 23"/>
            <p:cNvSpPr>
              <a:spLocks noChangeShapeType="1"/>
            </p:cNvSpPr>
            <p:nvPr/>
          </p:nvSpPr>
          <p:spPr bwMode="auto">
            <a:xfrm>
              <a:off x="2086" y="10158"/>
              <a:ext cx="117" cy="1"/>
            </a:xfrm>
            <a:prstGeom prst="line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1" name="Line 24"/>
            <p:cNvSpPr>
              <a:spLocks noChangeShapeType="1"/>
            </p:cNvSpPr>
            <p:nvPr/>
          </p:nvSpPr>
          <p:spPr bwMode="auto">
            <a:xfrm>
              <a:off x="1390" y="10158"/>
              <a:ext cx="119" cy="1"/>
            </a:xfrm>
            <a:prstGeom prst="line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2" name="Line 25"/>
            <p:cNvSpPr>
              <a:spLocks noChangeShapeType="1"/>
            </p:cNvSpPr>
            <p:nvPr/>
          </p:nvSpPr>
          <p:spPr bwMode="auto">
            <a:xfrm flipV="1">
              <a:off x="1797" y="9754"/>
              <a:ext cx="1" cy="117"/>
            </a:xfrm>
            <a:prstGeom prst="line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3" name="Line 26"/>
            <p:cNvSpPr>
              <a:spLocks noChangeShapeType="1"/>
            </p:cNvSpPr>
            <p:nvPr/>
          </p:nvSpPr>
          <p:spPr bwMode="auto">
            <a:xfrm flipV="1">
              <a:off x="1797" y="10446"/>
              <a:ext cx="1" cy="118"/>
            </a:xfrm>
            <a:prstGeom prst="line">
              <a:avLst/>
            </a:prstGeom>
            <a:noFill/>
            <a:ln w="12700" cap="rnd">
              <a:solidFill>
                <a:srgbClr val="44546A"/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ctr" defTabSz="1219200"/>
              <a:endParaRPr lang="en-US" sz="32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4" name="Group 40"/>
          <p:cNvGrpSpPr/>
          <p:nvPr/>
        </p:nvGrpSpPr>
        <p:grpSpPr>
          <a:xfrm>
            <a:off x="660400" y="2092960"/>
            <a:ext cx="10972800" cy="3510280"/>
            <a:chOff x="304800" y="2419350"/>
            <a:chExt cx="7010400" cy="1981200"/>
          </a:xfrm>
        </p:grpSpPr>
        <p:sp>
          <p:nvSpPr>
            <p:cNvPr id="35" name="Rectangle 36"/>
            <p:cNvSpPr/>
            <p:nvPr/>
          </p:nvSpPr>
          <p:spPr>
            <a:xfrm>
              <a:off x="304800" y="2419350"/>
              <a:ext cx="1752600" cy="1981200"/>
            </a:xfrm>
            <a:prstGeom prst="rect">
              <a:avLst/>
            </a:prstGeom>
            <a:noFill/>
            <a:ln w="25400" cap="flat" cmpd="sng" algn="ctr">
              <a:solidFill>
                <a:srgbClr val="000000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cs"/>
                <a:sym typeface="字魂105号-简雅黑" panose="00000500000000000000" pitchFamily="2" charset="-122"/>
              </a:endParaRPr>
            </a:p>
          </p:txBody>
        </p:sp>
        <p:sp>
          <p:nvSpPr>
            <p:cNvPr id="36" name="Rectangle 37"/>
            <p:cNvSpPr/>
            <p:nvPr/>
          </p:nvSpPr>
          <p:spPr>
            <a:xfrm>
              <a:off x="4115488" y="2419350"/>
              <a:ext cx="3199712" cy="1981200"/>
            </a:xfrm>
            <a:prstGeom prst="rect">
              <a:avLst/>
            </a:prstGeom>
            <a:noFill/>
            <a:ln w="25400" cap="flat" cmpd="sng" algn="ctr">
              <a:solidFill>
                <a:srgbClr val="000000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cs"/>
                <a:sym typeface="字魂105号-简雅黑" panose="00000500000000000000" pitchFamily="2" charset="-122"/>
              </a:endParaRPr>
            </a:p>
          </p:txBody>
        </p:sp>
        <p:sp>
          <p:nvSpPr>
            <p:cNvPr id="38" name="Rectangle 39"/>
            <p:cNvSpPr/>
            <p:nvPr/>
          </p:nvSpPr>
          <p:spPr>
            <a:xfrm>
              <a:off x="2059023" y="2419350"/>
              <a:ext cx="2058088" cy="1981200"/>
            </a:xfrm>
            <a:prstGeom prst="rect">
              <a:avLst/>
            </a:prstGeom>
            <a:noFill/>
            <a:ln w="25400" cap="flat" cmpd="sng" algn="ctr">
              <a:solidFill>
                <a:srgbClr val="000000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cs"/>
                <a:sym typeface="字魂105号-简雅黑" panose="00000500000000000000" pitchFamily="2" charset="-122"/>
              </a:endParaRPr>
            </a:p>
          </p:txBody>
        </p:sp>
      </p:grpSp>
      <p:cxnSp>
        <p:nvCxnSpPr>
          <p:cNvPr id="39" name="Straight Connector 3"/>
          <p:cNvCxnSpPr>
            <a:stCxn id="35" idx="2"/>
          </p:cNvCxnSpPr>
          <p:nvPr/>
        </p:nvCxnSpPr>
        <p:spPr>
          <a:xfrm flipH="1">
            <a:off x="1466215" y="5603325"/>
            <a:ext cx="565785" cy="1256665"/>
          </a:xfrm>
          <a:prstGeom prst="line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0" name="Straight Connector 41"/>
          <p:cNvCxnSpPr/>
          <p:nvPr/>
        </p:nvCxnSpPr>
        <p:spPr>
          <a:xfrm>
            <a:off x="10583776" y="5610945"/>
            <a:ext cx="541655" cy="1247140"/>
          </a:xfrm>
          <a:prstGeom prst="line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1" name="文本框 40"/>
          <p:cNvSpPr txBox="1"/>
          <p:nvPr/>
        </p:nvSpPr>
        <p:spPr>
          <a:xfrm>
            <a:off x="2416175" y="1028065"/>
            <a:ext cx="73596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起源:Bringing HPC Techniques to Deep Learning-baidu</a:t>
            </a:r>
            <a:endParaRPr lang="en-US" sz="2400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2" name="Rectangle 12"/>
          <p:cNvSpPr/>
          <p:nvPr/>
        </p:nvSpPr>
        <p:spPr>
          <a:xfrm>
            <a:off x="2416175" y="859790"/>
            <a:ext cx="7359650" cy="70548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文本框 42"/>
          <p:cNvSpPr txBox="1"/>
          <p:nvPr/>
        </p:nvSpPr>
        <p:spPr>
          <a:xfrm>
            <a:off x="1809750" y="2356485"/>
            <a:ext cx="11957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背景</a:t>
            </a:r>
            <a:endParaRPr lang="en-US" altLang="en-US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863715" y="2092960"/>
            <a:ext cx="4514215" cy="2698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" name="文本框 43"/>
          <p:cNvSpPr txBox="1"/>
          <p:nvPr/>
        </p:nvSpPr>
        <p:spPr>
          <a:xfrm>
            <a:off x="4239260" y="2205990"/>
            <a:ext cx="22644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过往</a:t>
            </a:r>
            <a:r>
              <a:rPr lang="en-US" altLang="en-US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GPU</a:t>
            </a:r>
            <a:r>
              <a:rPr lang="zh-CN" altLang="en-US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通信</a:t>
            </a:r>
            <a:r>
              <a:rPr lang="zh-CN" altLang="en-US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方式</a:t>
            </a:r>
            <a:endParaRPr lang="zh-CN" altLang="en-US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  <a:p>
            <a:pPr algn="ctr"/>
            <a:r>
              <a:rPr lang="zh-CN" altLang="en-US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（Parameter server）</a:t>
            </a:r>
            <a:endParaRPr lang="zh-CN" altLang="en-US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5" name="Rectangle 6"/>
          <p:cNvSpPr/>
          <p:nvPr/>
        </p:nvSpPr>
        <p:spPr>
          <a:xfrm>
            <a:off x="3445510" y="2776220"/>
            <a:ext cx="3137535" cy="2774950"/>
          </a:xfrm>
          <a:prstGeom prst="rect">
            <a:avLst/>
          </a:prstGeom>
        </p:spPr>
        <p:txBody>
          <a:bodyPr wrap="square">
            <a:noAutofit/>
          </a:bodyPr>
          <a:p>
            <a:pPr algn="ctr" defTabSz="1219200"/>
            <a:r>
              <a:rPr lang="en-US" sz="1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将神经网络训练并行到多个 GPU 上时，必须选择如何将不同的操作分配到可用的不同 GPU 上。</a:t>
            </a:r>
            <a:r>
              <a:rPr lang="zh-CN" altLang="en-US" sz="1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在本实验中应用并行随机梯度下降 （SGD）的</a:t>
            </a:r>
            <a:r>
              <a:rPr lang="zh-CN" altLang="en-US" sz="1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技术。每个 GPU 都有整个神经网络模型的完整副本，并且每次迭代都只分配小批量样本的子集。对于每次迭代，每个 GPU 都会在其数据上运行网络正向传播，然后进行误差反向传播，以计算相对于网络参数的损失梯度。最后，GPU相互通信，对不同GPU计算的梯度进行平均，将平均梯度应用于权重以获得新的权重。</a:t>
            </a:r>
            <a:endParaRPr lang="zh-CN" altLang="en-US" sz="1400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6" name="Rectangle 6"/>
          <p:cNvSpPr/>
          <p:nvPr/>
        </p:nvSpPr>
        <p:spPr>
          <a:xfrm>
            <a:off x="6798310" y="4791710"/>
            <a:ext cx="4511675" cy="680720"/>
          </a:xfrm>
          <a:prstGeom prst="rect">
            <a:avLst/>
          </a:prstGeom>
        </p:spPr>
        <p:txBody>
          <a:bodyPr wrap="square">
            <a:noAutofit/>
          </a:bodyPr>
          <a:p>
            <a:pPr algn="ctr" defTabSz="1219200"/>
            <a:endParaRPr lang="zh-CN" altLang="en-US" sz="1400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797675" y="4709160"/>
            <a:ext cx="479552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如</a:t>
            </a:r>
            <a:r>
              <a:rPr lang="en-US" sz="1400" dirty="0">
                <a:solidFill>
                  <a:srgbClr val="44546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图所示，每个 GPU 都会在其小批量的子集上计算梯度。然后，每个 GPU 将其梯度发送到单个 GPU，该 GPU 获取所有梯度的平均值，并将平均值发送回所有其他 GPU。注意：为保证正确更新权重，先完成计算的GPU需要进行锁步。</a:t>
            </a:r>
            <a:endParaRPr lang="en-US" sz="1400" dirty="0">
              <a:solidFill>
                <a:srgbClr val="44546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cxnSp>
        <p:nvCxnSpPr>
          <p:cNvPr id="6" name="Google Shape;934;p24"/>
          <p:cNvCxnSpPr/>
          <p:nvPr/>
        </p:nvCxnSpPr>
        <p:spPr>
          <a:xfrm>
            <a:off x="7527778" y="4060415"/>
            <a:ext cx="0" cy="335200"/>
          </a:xfrm>
          <a:prstGeom prst="straightConnector1">
            <a:avLst/>
          </a:prstGeom>
          <a:noFill/>
          <a:ln w="19050" cap="flat" cmpd="sng">
            <a:solidFill>
              <a:srgbClr val="4E344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935;p24"/>
          <p:cNvCxnSpPr/>
          <p:nvPr/>
        </p:nvCxnSpPr>
        <p:spPr>
          <a:xfrm>
            <a:off x="2520685" y="4077560"/>
            <a:ext cx="0" cy="335200"/>
          </a:xfrm>
          <a:prstGeom prst="straightConnector1">
            <a:avLst/>
          </a:prstGeom>
          <a:noFill/>
          <a:ln w="19050" cap="flat" cmpd="sng">
            <a:solidFill>
              <a:srgbClr val="4E344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936;p24"/>
          <p:cNvCxnSpPr/>
          <p:nvPr/>
        </p:nvCxnSpPr>
        <p:spPr>
          <a:xfrm>
            <a:off x="1454781" y="4574951"/>
            <a:ext cx="2274800" cy="0"/>
          </a:xfrm>
          <a:prstGeom prst="straightConnector1">
            <a:avLst/>
          </a:prstGeom>
          <a:noFill/>
          <a:ln w="28575" cap="flat" cmpd="sng">
            <a:solidFill>
              <a:srgbClr val="4E344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937;p24"/>
          <p:cNvCxnSpPr/>
          <p:nvPr/>
        </p:nvCxnSpPr>
        <p:spPr>
          <a:xfrm>
            <a:off x="3720354" y="4574960"/>
            <a:ext cx="2457600" cy="0"/>
          </a:xfrm>
          <a:prstGeom prst="straightConnector1">
            <a:avLst/>
          </a:prstGeom>
          <a:noFill/>
          <a:ln w="28575" cap="flat" cmpd="sng">
            <a:solidFill>
              <a:srgbClr val="4E344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938;p24"/>
          <p:cNvCxnSpPr/>
          <p:nvPr/>
        </p:nvCxnSpPr>
        <p:spPr>
          <a:xfrm>
            <a:off x="6178823" y="4574951"/>
            <a:ext cx="2412400" cy="0"/>
          </a:xfrm>
          <a:prstGeom prst="straightConnector1">
            <a:avLst/>
          </a:prstGeom>
          <a:noFill/>
          <a:ln w="28575" cap="flat" cmpd="sng">
            <a:solidFill>
              <a:srgbClr val="4E344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939;p24"/>
          <p:cNvCxnSpPr/>
          <p:nvPr/>
        </p:nvCxnSpPr>
        <p:spPr>
          <a:xfrm>
            <a:off x="8585488" y="4574960"/>
            <a:ext cx="2303200" cy="0"/>
          </a:xfrm>
          <a:prstGeom prst="straightConnector1">
            <a:avLst/>
          </a:prstGeom>
          <a:noFill/>
          <a:ln w="28575" cap="flat" cmpd="sng">
            <a:solidFill>
              <a:srgbClr val="4E344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948;p24"/>
          <p:cNvSpPr/>
          <p:nvPr/>
        </p:nvSpPr>
        <p:spPr>
          <a:xfrm>
            <a:off x="7357974" y="4412582"/>
            <a:ext cx="341200" cy="341200"/>
          </a:xfrm>
          <a:prstGeom prst="ellipse">
            <a:avLst/>
          </a:prstGeom>
          <a:solidFill>
            <a:srgbClr val="1E44A5"/>
          </a:solidFill>
          <a:ln>
            <a:solidFill>
              <a:srgbClr val="4E344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Arial" panose="020B0604020202020204"/>
              <a:sym typeface="思源宋体 CN" panose="02020400000000000000" pitchFamily="18" charset="-122"/>
            </a:endParaRPr>
          </a:p>
        </p:txBody>
      </p:sp>
      <p:sp>
        <p:nvSpPr>
          <p:cNvPr id="15" name="Google Shape;949;p24"/>
          <p:cNvSpPr/>
          <p:nvPr/>
        </p:nvSpPr>
        <p:spPr>
          <a:xfrm>
            <a:off x="2355519" y="4403057"/>
            <a:ext cx="341200" cy="341200"/>
          </a:xfrm>
          <a:prstGeom prst="ellipse">
            <a:avLst/>
          </a:prstGeom>
          <a:solidFill>
            <a:srgbClr val="1E44A5"/>
          </a:solidFill>
          <a:ln>
            <a:solidFill>
              <a:srgbClr val="4E344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Arial" panose="020B0604020202020204"/>
              <a:sym typeface="思源宋体 CN" panose="02020400000000000000" pitchFamily="18" charset="-122"/>
            </a:endParaRPr>
          </a:p>
        </p:txBody>
      </p:sp>
      <p:sp>
        <p:nvSpPr>
          <p:cNvPr id="16" name="Google Shape;950;p24"/>
          <p:cNvSpPr/>
          <p:nvPr/>
        </p:nvSpPr>
        <p:spPr>
          <a:xfrm>
            <a:off x="1466215" y="1217295"/>
            <a:ext cx="2185035" cy="285242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4E34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Arial" panose="020B0604020202020204"/>
              <a:sym typeface="思源宋体 CN" panose="02020400000000000000" pitchFamily="18" charset="-122"/>
            </a:endParaRPr>
          </a:p>
        </p:txBody>
      </p:sp>
      <p:sp>
        <p:nvSpPr>
          <p:cNvPr id="17" name="Google Shape;951;p24"/>
          <p:cNvSpPr/>
          <p:nvPr/>
        </p:nvSpPr>
        <p:spPr>
          <a:xfrm>
            <a:off x="4071620" y="1217295"/>
            <a:ext cx="6913245" cy="285242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4E34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Arial" panose="020B0604020202020204"/>
              <a:sym typeface="思源宋体 CN" panose="02020400000000000000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54785" y="1148715"/>
            <a:ext cx="2184400" cy="2158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在从单个 GPU 发送和接收数据的直接机制中，该单个 GPU 必须接收来自所有 GPU 的所有参数，并将所有参数发送到所有 GPU。系统中的 GPU 越多，通信成本就越高。随着 GPU 数量的增加，每次迭代所需的时间呈线性增长。即使每次迭代需要几秒钟的时间，通信成本的这种线性增长使进一步的并行化变得不切实际，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也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会降低效率。</a:t>
            </a:r>
            <a:endParaRPr lang="en-US" altLang="zh-CN" sz="1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55440" y="1328420"/>
            <a:ext cx="2218690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ing Allreduce 是一种通信成本恒定的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算法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，与系统中的 GPU 数量无关，并且仅由系统中 GPU 之间最慢的连接决定;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只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考虑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带宽而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不考虑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延迟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的情况下</a:t>
            </a:r>
            <a:r>
              <a:rPr lang="en-US" altLang="zh-CN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，那么 Ring AllReduce 是一种最佳通信算法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。将 GPU 排列在逻辑环中。每个 GPU有且只有一个左邻和右邻，它只会将数据发送到其右邻，并从其左邻接收数据。</a:t>
            </a:r>
            <a:endParaRPr lang="zh-CN" altLang="en-US" sz="1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Shape 1722"/>
          <p:cNvSpPr/>
          <p:nvPr/>
        </p:nvSpPr>
        <p:spPr>
          <a:xfrm>
            <a:off x="1398528" y="4906448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pPr algn="ctr"/>
            <a:r>
              <a:rPr lang="zh-CN" sz="20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存在的</a:t>
            </a:r>
            <a:r>
              <a:rPr lang="zh-CN" sz="20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问题</a:t>
            </a:r>
            <a:endParaRPr lang="zh-CN" sz="20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" name="Shape 1722"/>
          <p:cNvSpPr/>
          <p:nvPr/>
        </p:nvSpPr>
        <p:spPr>
          <a:xfrm>
            <a:off x="6177915" y="4897755"/>
            <a:ext cx="2538095" cy="3251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pPr algn="ctr"/>
            <a:r>
              <a:rPr sz="20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The Ring Allreduce</a:t>
            </a:r>
            <a:endParaRPr sz="20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4155440" y="4782185"/>
            <a:ext cx="869315" cy="56515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6287135" y="1336040"/>
            <a:ext cx="2903220" cy="2553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9104630" y="1430020"/>
            <a:ext cx="1960245" cy="237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该算法分两步进行：计算之前需要分散减少，完成之后需要全聚集。在分散减少步骤中，GPU 通过数据交换，便每个 GPU 最终获得最终结果的一块。在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全聚集步骤中，GPU 通过数据</a:t>
            </a:r>
            <a:r>
              <a:rPr lang="zh-CN" altLang="en-US" sz="1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交换，以便所有 GPU 最终获得完整的最终结果。</a:t>
            </a:r>
            <a:endParaRPr lang="zh-CN" altLang="en-US" sz="1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 animBg="1"/>
      <p:bldP spid="25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/>
          <p:cNvSpPr/>
          <p:nvPr/>
        </p:nvSpPr>
        <p:spPr>
          <a:xfrm>
            <a:off x="426674" y="389119"/>
            <a:ext cx="2571279" cy="293206"/>
          </a:xfrm>
          <a:prstGeom prst="roundRect">
            <a:avLst>
              <a:gd name="adj" fmla="val 50000"/>
            </a:avLst>
          </a:prstGeom>
          <a:solidFill>
            <a:srgbClr val="1E44A5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spcBef>
                <a:spcPts val="1125"/>
              </a:spcBef>
            </a:pPr>
            <a:endParaRPr lang="en-US" sz="625" spc="75" baseline="12000">
              <a:solidFill>
                <a:srgbClr val="53585F"/>
              </a:solidFill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Rectangle 17"/>
          <p:cNvSpPr/>
          <p:nvPr/>
        </p:nvSpPr>
        <p:spPr>
          <a:xfrm>
            <a:off x="565200" y="443389"/>
            <a:ext cx="2280975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2024.06</a:t>
            </a:r>
            <a:endParaRPr lang="en-US" sz="9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" name="Oval 92"/>
          <p:cNvSpPr/>
          <p:nvPr/>
        </p:nvSpPr>
        <p:spPr>
          <a:xfrm>
            <a:off x="3969385" y="182880"/>
            <a:ext cx="3658870" cy="3587115"/>
          </a:xfrm>
          <a:prstGeom prst="ellipse">
            <a:avLst/>
          </a:prstGeom>
          <a:noFill/>
          <a:ln w="28575" cap="flat" cmpd="sng" algn="ctr">
            <a:solidFill>
              <a:sysClr val="windowText" lastClr="000000">
                <a:lumMod val="20000"/>
                <a:lumOff val="8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cs"/>
              <a:sym typeface="字魂105号-简雅黑" panose="00000500000000000000" pitchFamily="2" charset="-122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3798457" y="621671"/>
            <a:ext cx="791841" cy="79002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5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Oval 20"/>
          <p:cNvSpPr>
            <a:spLocks noChangeArrowheads="1"/>
          </p:cNvSpPr>
          <p:nvPr/>
        </p:nvSpPr>
        <p:spPr bwMode="auto">
          <a:xfrm>
            <a:off x="4030867" y="2881078"/>
            <a:ext cx="791840" cy="79184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4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Oval 14"/>
          <p:cNvSpPr/>
          <p:nvPr/>
        </p:nvSpPr>
        <p:spPr>
          <a:xfrm>
            <a:off x="7565912" y="5364139"/>
            <a:ext cx="786379" cy="78637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cs"/>
              <a:sym typeface="字魂105号-简雅黑" panose="00000500000000000000" pitchFamily="2" charset="-122"/>
            </a:endParaRPr>
          </a:p>
        </p:txBody>
      </p:sp>
      <p:sp>
        <p:nvSpPr>
          <p:cNvPr id="11" name="Oval 22"/>
          <p:cNvSpPr>
            <a:spLocks noChangeArrowheads="1"/>
          </p:cNvSpPr>
          <p:nvPr/>
        </p:nvSpPr>
        <p:spPr bwMode="auto">
          <a:xfrm>
            <a:off x="5483113" y="3376002"/>
            <a:ext cx="790020" cy="79184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3" name="Oval 11"/>
          <p:cNvSpPr>
            <a:spLocks noChangeArrowheads="1"/>
          </p:cNvSpPr>
          <p:nvPr/>
        </p:nvSpPr>
        <p:spPr bwMode="auto">
          <a:xfrm>
            <a:off x="7041179" y="621392"/>
            <a:ext cx="789715" cy="79002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4" name="Oval 17"/>
          <p:cNvSpPr>
            <a:spLocks noChangeArrowheads="1"/>
          </p:cNvSpPr>
          <p:nvPr/>
        </p:nvSpPr>
        <p:spPr bwMode="auto">
          <a:xfrm>
            <a:off x="6933280" y="2871983"/>
            <a:ext cx="791841" cy="79184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44546A"/>
            </a:solidFill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8" name="Oval 93"/>
          <p:cNvSpPr/>
          <p:nvPr/>
        </p:nvSpPr>
        <p:spPr>
          <a:xfrm>
            <a:off x="4461645" y="621559"/>
            <a:ext cx="2708640" cy="2708640"/>
          </a:xfrm>
          <a:prstGeom prst="ellipse">
            <a:avLst/>
          </a:prstGeom>
          <a:solidFill>
            <a:srgbClr val="002A9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cs"/>
              <a:sym typeface="字魂105号-简雅黑" panose="00000500000000000000" pitchFamily="2" charset="-122"/>
            </a:endParaRPr>
          </a:p>
        </p:txBody>
      </p:sp>
      <p:sp>
        <p:nvSpPr>
          <p:cNvPr id="49" name="Title 16"/>
          <p:cNvSpPr txBox="1"/>
          <p:nvPr/>
        </p:nvSpPr>
        <p:spPr>
          <a:xfrm>
            <a:off x="4645660" y="1537335"/>
            <a:ext cx="2359025" cy="1040130"/>
          </a:xfrm>
          <a:prstGeom prst="rect">
            <a:avLst/>
          </a:prstGeom>
        </p:spPr>
        <p:txBody>
          <a:bodyPr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一个</a:t>
            </a: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例子：</a:t>
            </a:r>
            <a:endParaRPr kumimoji="0" lang="zh-CN" altLang="en-US" sz="2665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j-cs"/>
              <a:sym typeface="字魂105号-简雅黑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分散</a:t>
            </a: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减少Scatter-Reduce过程</a:t>
            </a:r>
            <a:r>
              <a:rPr kumimoji="0" lang="zh-CN" altLang="en-US" sz="2665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j-cs"/>
                <a:sym typeface="字魂105号-简雅黑" panose="00000500000000000000" pitchFamily="2" charset="-122"/>
              </a:rPr>
              <a:t>图解</a:t>
            </a:r>
            <a:endParaRPr kumimoji="0" lang="zh-CN" altLang="en-US" sz="2665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j-cs"/>
              <a:sym typeface="字魂105号-简雅黑" panose="00000500000000000000" pitchFamily="2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178165" y="120650"/>
            <a:ext cx="3780000" cy="25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8185785" y="2915285"/>
            <a:ext cx="3780000" cy="25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4095115" y="3987800"/>
            <a:ext cx="3780000" cy="25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183515" y="3665220"/>
            <a:ext cx="3780000" cy="25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5"/>
          <a:stretch>
            <a:fillRect/>
          </a:stretch>
        </p:blipFill>
        <p:spPr>
          <a:xfrm>
            <a:off x="208280" y="1090295"/>
            <a:ext cx="3600000" cy="216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0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1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2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3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4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5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6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7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8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19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2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20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21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22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23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24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25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26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27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28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29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3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30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31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32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33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34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35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36.xml><?xml version="1.0" encoding="utf-8"?>
<p:tagLst xmlns:p="http://schemas.openxmlformats.org/presentationml/2006/main">
  <p:tag name="KSO_WM_DIAGRAM_VIRTUALLY_FRAME" val="{&quot;height&quot;:347.8425196850393,&quot;left&quot;:70.80866141732284,&quot;top&quot;:120.49220472440945,&quot;width&quot;:795.7069291338582}"/>
</p:tagLst>
</file>

<file path=ppt/tags/tag37.xml><?xml version="1.0" encoding="utf-8"?>
<p:tagLst xmlns:p="http://schemas.openxmlformats.org/presentationml/2006/main">
  <p:tag name="commondata" val="eyJoZGlkIjoiMDkyYTM1ZmRlZjQwMTI5ZTAyNTYxNzc4MzhkMjhmN2IifQ=="/>
</p:tagLst>
</file>

<file path=ppt/tags/tag4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5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6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7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8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ags/tag9.xml><?xml version="1.0" encoding="utf-8"?>
<p:tagLst xmlns:p="http://schemas.openxmlformats.org/presentationml/2006/main">
  <p:tag name="KSO_WM_DIAGRAM_VIRTUALLY_FRAME" val="{&quot;height&quot;:663.6990551181102,&quot;left&quot;:227.15,&quot;top&quot;:142,&quot;width&quot;:620.8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3811</Words>
  <Application>WPS 演示</Application>
  <PresentationFormat>宽屏</PresentationFormat>
  <Paragraphs>231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思源黑体 CN Heavy</vt:lpstr>
      <vt:lpstr>思源黑体 CN Light</vt:lpstr>
      <vt:lpstr>思源宋体 CN</vt:lpstr>
      <vt:lpstr>Arial</vt:lpstr>
      <vt:lpstr>Fira Sans Condensed SemiBold</vt:lpstr>
      <vt:lpstr>Poppins SemiBold</vt:lpstr>
      <vt:lpstr>字魂105号-简雅黑</vt:lpstr>
      <vt:lpstr>等线</vt:lpstr>
      <vt:lpstr>微软雅黑</vt:lpstr>
      <vt:lpstr>Arial Unicode MS</vt:lpstr>
      <vt:lpstr>等线 Light</vt:lpstr>
      <vt:lpstr>Cambria Math</vt:lpstr>
      <vt:lpstr>Roboto</vt:lpstr>
      <vt:lpstr>Helvetica Light</vt:lpstr>
      <vt:lpstr>Archivo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邱 琼慧</dc:creator>
  <cp:lastModifiedBy>latesoon</cp:lastModifiedBy>
  <cp:revision>243</cp:revision>
  <dcterms:created xsi:type="dcterms:W3CDTF">2021-05-06T02:24:00Z</dcterms:created>
  <dcterms:modified xsi:type="dcterms:W3CDTF">2024-06-03T12:18:27Z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23F76074E43E4F9990D5C83F9B18A425</vt:lpwstr>
  </property>
  <property fmtid="{D5CDD505-2E9C-101B-9397-08002B2CF9AE}" pid="3" name="KSOProductBuildVer">
    <vt:lpwstr>2052-12.1.0.16929</vt:lpwstr>
  </property>
</Properties>
</file>